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Default Extension="mp4" ContentType="video/mp4"/>
  <Default Extension="wmv" ContentType="video/x-ms-wmv"/>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6"/>
  </p:notesMasterIdLst>
  <p:sldIdLst>
    <p:sldId id="366" r:id="rId2"/>
    <p:sldId id="371" r:id="rId3"/>
    <p:sldId id="374" r:id="rId4"/>
    <p:sldId id="377" r:id="rId5"/>
    <p:sldId id="378" r:id="rId6"/>
    <p:sldId id="375" r:id="rId7"/>
    <p:sldId id="382" r:id="rId8"/>
    <p:sldId id="373" r:id="rId9"/>
    <p:sldId id="381" r:id="rId10"/>
    <p:sldId id="380" r:id="rId11"/>
    <p:sldId id="383" r:id="rId12"/>
    <p:sldId id="384" r:id="rId13"/>
    <p:sldId id="391" r:id="rId14"/>
    <p:sldId id="386" r:id="rId15"/>
    <p:sldId id="387" r:id="rId16"/>
    <p:sldId id="388" r:id="rId17"/>
    <p:sldId id="379" r:id="rId18"/>
    <p:sldId id="321" r:id="rId19"/>
    <p:sldId id="308" r:id="rId20"/>
    <p:sldId id="310" r:id="rId21"/>
    <p:sldId id="301" r:id="rId22"/>
    <p:sldId id="389" r:id="rId23"/>
    <p:sldId id="314" r:id="rId24"/>
    <p:sldId id="317" r:id="rId25"/>
    <p:sldId id="315" r:id="rId26"/>
    <p:sldId id="306" r:id="rId27"/>
    <p:sldId id="312" r:id="rId28"/>
    <p:sldId id="337" r:id="rId29"/>
    <p:sldId id="339" r:id="rId30"/>
    <p:sldId id="358" r:id="rId31"/>
    <p:sldId id="338" r:id="rId32"/>
    <p:sldId id="347" r:id="rId33"/>
    <p:sldId id="303" r:id="rId34"/>
    <p:sldId id="357" r:id="rId35"/>
    <p:sldId id="311" r:id="rId36"/>
    <p:sldId id="309" r:id="rId37"/>
    <p:sldId id="319" r:id="rId38"/>
    <p:sldId id="313" r:id="rId39"/>
    <p:sldId id="355" r:id="rId40"/>
    <p:sldId id="320" r:id="rId41"/>
    <p:sldId id="318" r:id="rId42"/>
    <p:sldId id="390" r:id="rId43"/>
    <p:sldId id="336" r:id="rId44"/>
    <p:sldId id="294" r:id="rId4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userDrawn="1">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5" autoAdjust="0"/>
    <p:restoredTop sz="93212" autoAdjust="0"/>
  </p:normalViewPr>
  <p:slideViewPr>
    <p:cSldViewPr>
      <p:cViewPr varScale="1">
        <p:scale>
          <a:sx n="89" d="100"/>
          <a:sy n="89" d="100"/>
        </p:scale>
        <p:origin x="1310" y="53"/>
      </p:cViewPr>
      <p:guideLst>
        <p:guide orient="horz"/>
        <p:guide pos="2880"/>
      </p:guideLst>
    </p:cSldViewPr>
  </p:slideViewPr>
  <p:outlineViewPr>
    <p:cViewPr>
      <p:scale>
        <a:sx n="33" d="100"/>
        <a:sy n="33" d="100"/>
      </p:scale>
      <p:origin x="0" y="17520"/>
    </p:cViewPr>
  </p:outlineViewPr>
  <p:notesTextViewPr>
    <p:cViewPr>
      <p:scale>
        <a:sx n="1" d="1"/>
        <a:sy n="1" d="1"/>
      </p:scale>
      <p:origin x="0" y="0"/>
    </p:cViewPr>
  </p:notesTextViewPr>
  <p:sorterViewPr>
    <p:cViewPr>
      <p:scale>
        <a:sx n="100" d="100"/>
        <a:sy n="100" d="100"/>
      </p:scale>
      <p:origin x="0" y="738"/>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viewProps" Target="view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B3D3060-9785-46C8-AA5A-7F494D5C6F85}" type="datetimeFigureOut">
              <a:rPr lang="en-US" smtClean="0"/>
              <a:t>4/29/2025</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4D58D1F-DE08-47D0-BF68-32BFABB23E84}" type="slidenum">
              <a:rPr lang="en-US" smtClean="0"/>
              <a:t>‹#›</a:t>
            </a:fld>
            <a:endParaRPr lang="en-US"/>
          </a:p>
        </p:txBody>
      </p:sp>
    </p:spTree>
    <p:extLst>
      <p:ext uri="{BB962C8B-B14F-4D97-AF65-F5344CB8AC3E}">
        <p14:creationId xmlns:p14="http://schemas.microsoft.com/office/powerpoint/2010/main" val="39143267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74D58D1F-DE08-47D0-BF68-32BFABB23E84}" type="slidenum">
              <a:rPr lang="en-US" smtClean="0"/>
              <a:t>19</a:t>
            </a:fld>
            <a:endParaRPr lang="en-US"/>
          </a:p>
        </p:txBody>
      </p:sp>
    </p:spTree>
    <p:extLst>
      <p:ext uri="{BB962C8B-B14F-4D97-AF65-F5344CB8AC3E}">
        <p14:creationId xmlns:p14="http://schemas.microsoft.com/office/powerpoint/2010/main" val="200084011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A108ABAC-BB5E-41CB-984B-0CAEB477076E}" type="datetimeFigureOut">
              <a:rPr lang="en-US" smtClean="0"/>
              <a:t>4/29/2025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70EC61-4D1E-442B-8C94-3EAA2C7AA2A4}" type="slidenum">
              <a:rPr lang="en-US" smtClean="0"/>
              <a:t>‹#›</a:t>
            </a:fld>
            <a:endParaRPr lang="en-US" dirty="0"/>
          </a:p>
        </p:txBody>
      </p:sp>
    </p:spTree>
    <p:extLst>
      <p:ext uri="{BB962C8B-B14F-4D97-AF65-F5344CB8AC3E}">
        <p14:creationId xmlns:p14="http://schemas.microsoft.com/office/powerpoint/2010/main" val="274782633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08ABAC-BB5E-41CB-984B-0CAEB477076E}" type="datetimeFigureOut">
              <a:rPr lang="en-US" smtClean="0"/>
              <a:t>4/29/2025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70EC61-4D1E-442B-8C94-3EAA2C7AA2A4}" type="slidenum">
              <a:rPr lang="en-US" smtClean="0"/>
              <a:t>‹#›</a:t>
            </a:fld>
            <a:endParaRPr lang="en-US" dirty="0"/>
          </a:p>
        </p:txBody>
      </p:sp>
    </p:spTree>
    <p:extLst>
      <p:ext uri="{BB962C8B-B14F-4D97-AF65-F5344CB8AC3E}">
        <p14:creationId xmlns:p14="http://schemas.microsoft.com/office/powerpoint/2010/main" val="179790803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08ABAC-BB5E-41CB-984B-0CAEB477076E}" type="datetimeFigureOut">
              <a:rPr lang="en-US" smtClean="0"/>
              <a:t>4/29/2025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70EC61-4D1E-442B-8C94-3EAA2C7AA2A4}" type="slidenum">
              <a:rPr lang="en-US" smtClean="0"/>
              <a:t>‹#›</a:t>
            </a:fld>
            <a:endParaRPr lang="en-US" dirty="0"/>
          </a:p>
        </p:txBody>
      </p:sp>
    </p:spTree>
    <p:extLst>
      <p:ext uri="{BB962C8B-B14F-4D97-AF65-F5344CB8AC3E}">
        <p14:creationId xmlns:p14="http://schemas.microsoft.com/office/powerpoint/2010/main" val="22370728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A108ABAC-BB5E-41CB-984B-0CAEB477076E}" type="datetimeFigureOut">
              <a:rPr lang="en-US" smtClean="0"/>
              <a:t>4/29/2025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70EC61-4D1E-442B-8C94-3EAA2C7AA2A4}" type="slidenum">
              <a:rPr lang="en-US" smtClean="0"/>
              <a:t>‹#›</a:t>
            </a:fld>
            <a:endParaRPr lang="en-US" dirty="0"/>
          </a:p>
        </p:txBody>
      </p:sp>
    </p:spTree>
    <p:extLst>
      <p:ext uri="{BB962C8B-B14F-4D97-AF65-F5344CB8AC3E}">
        <p14:creationId xmlns:p14="http://schemas.microsoft.com/office/powerpoint/2010/main" val="10809244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A108ABAC-BB5E-41CB-984B-0CAEB477076E}" type="datetimeFigureOut">
              <a:rPr lang="en-US" smtClean="0"/>
              <a:t>4/29/2025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D70EC61-4D1E-442B-8C94-3EAA2C7AA2A4}" type="slidenum">
              <a:rPr lang="en-US" smtClean="0"/>
              <a:t>‹#›</a:t>
            </a:fld>
            <a:endParaRPr lang="en-US" dirty="0"/>
          </a:p>
        </p:txBody>
      </p:sp>
    </p:spTree>
    <p:extLst>
      <p:ext uri="{BB962C8B-B14F-4D97-AF65-F5344CB8AC3E}">
        <p14:creationId xmlns:p14="http://schemas.microsoft.com/office/powerpoint/2010/main" val="33472923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A108ABAC-BB5E-41CB-984B-0CAEB477076E}" type="datetimeFigureOut">
              <a:rPr lang="en-US" smtClean="0"/>
              <a:t>4/29/2025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D70EC61-4D1E-442B-8C94-3EAA2C7AA2A4}" type="slidenum">
              <a:rPr lang="en-US" smtClean="0"/>
              <a:t>‹#›</a:t>
            </a:fld>
            <a:endParaRPr lang="en-US" dirty="0"/>
          </a:p>
        </p:txBody>
      </p:sp>
    </p:spTree>
    <p:extLst>
      <p:ext uri="{BB962C8B-B14F-4D97-AF65-F5344CB8AC3E}">
        <p14:creationId xmlns:p14="http://schemas.microsoft.com/office/powerpoint/2010/main" val="245247768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A108ABAC-BB5E-41CB-984B-0CAEB477076E}" type="datetimeFigureOut">
              <a:rPr lang="en-US" smtClean="0"/>
              <a:t>4/29/2025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D70EC61-4D1E-442B-8C94-3EAA2C7AA2A4}" type="slidenum">
              <a:rPr lang="en-US" smtClean="0"/>
              <a:t>‹#›</a:t>
            </a:fld>
            <a:endParaRPr lang="en-US" dirty="0"/>
          </a:p>
        </p:txBody>
      </p:sp>
    </p:spTree>
    <p:extLst>
      <p:ext uri="{BB962C8B-B14F-4D97-AF65-F5344CB8AC3E}">
        <p14:creationId xmlns:p14="http://schemas.microsoft.com/office/powerpoint/2010/main" val="26188404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A108ABAC-BB5E-41CB-984B-0CAEB477076E}" type="datetimeFigureOut">
              <a:rPr lang="en-US" smtClean="0"/>
              <a:t>4/29/2025</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D70EC61-4D1E-442B-8C94-3EAA2C7AA2A4}" type="slidenum">
              <a:rPr lang="en-US" smtClean="0"/>
              <a:t>‹#›</a:t>
            </a:fld>
            <a:endParaRPr lang="en-US" dirty="0"/>
          </a:p>
        </p:txBody>
      </p:sp>
    </p:spTree>
    <p:extLst>
      <p:ext uri="{BB962C8B-B14F-4D97-AF65-F5344CB8AC3E}">
        <p14:creationId xmlns:p14="http://schemas.microsoft.com/office/powerpoint/2010/main" val="281582508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108ABAC-BB5E-41CB-984B-0CAEB477076E}" type="datetimeFigureOut">
              <a:rPr lang="en-US" smtClean="0"/>
              <a:t>4/29/2025</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D70EC61-4D1E-442B-8C94-3EAA2C7AA2A4}" type="slidenum">
              <a:rPr lang="en-US" smtClean="0"/>
              <a:t>‹#›</a:t>
            </a:fld>
            <a:endParaRPr lang="en-US" dirty="0"/>
          </a:p>
        </p:txBody>
      </p:sp>
    </p:spTree>
    <p:extLst>
      <p:ext uri="{BB962C8B-B14F-4D97-AF65-F5344CB8AC3E}">
        <p14:creationId xmlns:p14="http://schemas.microsoft.com/office/powerpoint/2010/main" val="3683582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08ABAC-BB5E-41CB-984B-0CAEB477076E}" type="datetimeFigureOut">
              <a:rPr lang="en-US" smtClean="0"/>
              <a:t>4/29/2025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D70EC61-4D1E-442B-8C94-3EAA2C7AA2A4}" type="slidenum">
              <a:rPr lang="en-US" smtClean="0"/>
              <a:t>‹#›</a:t>
            </a:fld>
            <a:endParaRPr lang="en-US" dirty="0"/>
          </a:p>
        </p:txBody>
      </p:sp>
    </p:spTree>
    <p:extLst>
      <p:ext uri="{BB962C8B-B14F-4D97-AF65-F5344CB8AC3E}">
        <p14:creationId xmlns:p14="http://schemas.microsoft.com/office/powerpoint/2010/main" val="10621273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smtClean="0"/>
              <a:t>Click icon to add picture</a:t>
            </a:r>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108ABAC-BB5E-41CB-984B-0CAEB477076E}" type="datetimeFigureOut">
              <a:rPr lang="en-US" smtClean="0"/>
              <a:t>4/29/2025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D70EC61-4D1E-442B-8C94-3EAA2C7AA2A4}" type="slidenum">
              <a:rPr lang="en-US" smtClean="0"/>
              <a:t>‹#›</a:t>
            </a:fld>
            <a:endParaRPr lang="en-US" dirty="0"/>
          </a:p>
        </p:txBody>
      </p:sp>
    </p:spTree>
    <p:extLst>
      <p:ext uri="{BB962C8B-B14F-4D97-AF65-F5344CB8AC3E}">
        <p14:creationId xmlns:p14="http://schemas.microsoft.com/office/powerpoint/2010/main" val="56142026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108ABAC-BB5E-41CB-984B-0CAEB477076E}" type="datetimeFigureOut">
              <a:rPr lang="en-US" smtClean="0"/>
              <a:t>4/29/2025</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D70EC61-4D1E-442B-8C94-3EAA2C7AA2A4}" type="slidenum">
              <a:rPr lang="en-US" smtClean="0"/>
              <a:t>‹#›</a:t>
            </a:fld>
            <a:endParaRPr lang="en-US" dirty="0"/>
          </a:p>
        </p:txBody>
      </p:sp>
    </p:spTree>
    <p:extLst>
      <p:ext uri="{BB962C8B-B14F-4D97-AF65-F5344CB8AC3E}">
        <p14:creationId xmlns:p14="http://schemas.microsoft.com/office/powerpoint/2010/main" val="1304452043"/>
      </p:ext>
    </p:extLst>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4.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1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24.jpg"/><Relationship Id="rId1" Type="http://schemas.openxmlformats.org/officeDocument/2006/relationships/slideLayout" Target="../slideLayouts/slideLayout2.xml"/><Relationship Id="rId4" Type="http://schemas.openxmlformats.org/officeDocument/2006/relationships/image" Target="../media/image25.jpg"/></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5.xml"/><Relationship Id="rId4" Type="http://schemas.openxmlformats.org/officeDocument/2006/relationships/image" Target="../media/image28.png"/></Relationships>
</file>

<file path=ppt/slides/_rel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9.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8.png"/><Relationship Id="rId4" Type="http://schemas.openxmlformats.org/officeDocument/2006/relationships/image" Target="../media/image30.png"/></Relationships>
</file>

<file path=ppt/slides/_rels/slide17.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31.jpe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3.jpg"/><Relationship Id="rId1" Type="http://schemas.openxmlformats.org/officeDocument/2006/relationships/slideLayout" Target="../slideLayouts/slideLayout8.xml"/></Relationships>
</file>

<file path=ppt/slides/_rels/slide1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8.png"/><Relationship Id="rId1" Type="http://schemas.openxmlformats.org/officeDocument/2006/relationships/slideLayout" Target="../slideLayouts/slideLayout8.xml"/></Relationships>
</file>

<file path=ppt/slides/_rels/slide23.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5.xml"/><Relationship Id="rId4" Type="http://schemas.openxmlformats.org/officeDocument/2006/relationships/image" Target="../media/image8.png"/></Relationships>
</file>

<file path=ppt/slides/_rels/slide2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37.jpg"/><Relationship Id="rId1" Type="http://schemas.openxmlformats.org/officeDocument/2006/relationships/slideLayout" Target="../slideLayouts/slideLayout8.xml"/></Relationships>
</file>

<file path=ppt/slides/_rels/slide25.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3.mp4"/><Relationship Id="rId7" Type="http://schemas.openxmlformats.org/officeDocument/2006/relationships/image" Target="../media/image39.pn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38.png"/><Relationship Id="rId5" Type="http://schemas.openxmlformats.org/officeDocument/2006/relationships/slideLayout" Target="../slideLayouts/slideLayout5.xml"/><Relationship Id="rId4" Type="http://schemas.openxmlformats.org/officeDocument/2006/relationships/video" Target="../media/media3.mp4"/></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0.pn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hyperlink" Target="http://en.wikipedia.org/wiki/File:Inguinal_triangle.png" TargetMode="External"/><Relationship Id="rId1" Type="http://schemas.openxmlformats.org/officeDocument/2006/relationships/slideLayout" Target="../slideLayouts/slideLayout8.xml"/><Relationship Id="rId4" Type="http://schemas.openxmlformats.org/officeDocument/2006/relationships/image" Target="../media/image8.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8.png"/><Relationship Id="rId4" Type="http://schemas.openxmlformats.org/officeDocument/2006/relationships/image" Target="../media/image42.png"/></Relationships>
</file>

<file path=ppt/slides/_rels/slide29.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6.mp4"/><Relationship Id="rId7" Type="http://schemas.openxmlformats.org/officeDocument/2006/relationships/image" Target="../media/image44.png"/><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43.png"/><Relationship Id="rId5" Type="http://schemas.openxmlformats.org/officeDocument/2006/relationships/slideLayout" Target="../slideLayouts/slideLayout5.xml"/><Relationship Id="rId4" Type="http://schemas.openxmlformats.org/officeDocument/2006/relationships/video" Target="../media/media6.mp4"/></Relationships>
</file>

<file path=ppt/slides/_rels/slide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7.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7.mp4"/><Relationship Id="rId1" Type="http://schemas.microsoft.com/office/2007/relationships/media" Target="../media/media7.mp4"/><Relationship Id="rId5" Type="http://schemas.openxmlformats.org/officeDocument/2006/relationships/image" Target="../media/image8.png"/><Relationship Id="rId4" Type="http://schemas.openxmlformats.org/officeDocument/2006/relationships/image" Target="../media/image45.png"/></Relationships>
</file>

<file path=ppt/slides/_rels/slide31.xml.rels><?xml version="1.0" encoding="UTF-8" standalone="yes"?>
<Relationships xmlns="http://schemas.openxmlformats.org/package/2006/relationships"><Relationship Id="rId3" Type="http://schemas.openxmlformats.org/officeDocument/2006/relationships/slideLayout" Target="../slideLayouts/slideLayout8.xml"/><Relationship Id="rId2" Type="http://schemas.openxmlformats.org/officeDocument/2006/relationships/video" Target="../media/media8.mp4"/><Relationship Id="rId1" Type="http://schemas.microsoft.com/office/2007/relationships/media" Target="../media/media8.mp4"/><Relationship Id="rId5" Type="http://schemas.openxmlformats.org/officeDocument/2006/relationships/image" Target="../media/image8.png"/><Relationship Id="rId4" Type="http://schemas.openxmlformats.org/officeDocument/2006/relationships/image" Target="../media/image46.png"/></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9.wmv"/><Relationship Id="rId1" Type="http://schemas.microsoft.com/office/2007/relationships/media" Target="../media/media9.wmv"/><Relationship Id="rId5" Type="http://schemas.openxmlformats.org/officeDocument/2006/relationships/image" Target="../media/image8.png"/><Relationship Id="rId4" Type="http://schemas.openxmlformats.org/officeDocument/2006/relationships/image" Target="../media/image47.png"/></Relationships>
</file>

<file path=ppt/slides/_rels/slide3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0.mp4"/><Relationship Id="rId1" Type="http://schemas.microsoft.com/office/2007/relationships/media" Target="../media/media10.mp4"/><Relationship Id="rId5" Type="http://schemas.openxmlformats.org/officeDocument/2006/relationships/image" Target="../media/image49.png"/><Relationship Id="rId4"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1.wmv"/><Relationship Id="rId1" Type="http://schemas.microsoft.com/office/2007/relationships/media" Target="../media/media11.wmv"/><Relationship Id="rId5" Type="http://schemas.openxmlformats.org/officeDocument/2006/relationships/image" Target="../media/image8.png"/><Relationship Id="rId4" Type="http://schemas.openxmlformats.org/officeDocument/2006/relationships/image" Target="../media/image50.png"/></Relationships>
</file>

<file path=ppt/slides/_rels/slide35.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36.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40.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3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2.jpg"/><Relationship Id="rId1" Type="http://schemas.openxmlformats.org/officeDocument/2006/relationships/slideLayout" Target="../slideLayouts/slideLayout5.xml"/></Relationships>
</file>

<file path=ppt/slides/_rels/slide38.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3.mp4"/><Relationship Id="rId7" Type="http://schemas.openxmlformats.org/officeDocument/2006/relationships/image" Target="../media/image54.png"/><Relationship Id="rId2" Type="http://schemas.openxmlformats.org/officeDocument/2006/relationships/video" Target="../media/media12.mp4"/><Relationship Id="rId1" Type="http://schemas.microsoft.com/office/2007/relationships/media" Target="../media/media12.mp4"/><Relationship Id="rId6" Type="http://schemas.openxmlformats.org/officeDocument/2006/relationships/image" Target="../media/image53.png"/><Relationship Id="rId5" Type="http://schemas.openxmlformats.org/officeDocument/2006/relationships/slideLayout" Target="../slideLayouts/slideLayout5.xml"/><Relationship Id="rId4" Type="http://schemas.openxmlformats.org/officeDocument/2006/relationships/video" Target="../media/media13.mp4"/></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4.wmv"/><Relationship Id="rId1" Type="http://schemas.microsoft.com/office/2007/relationships/media" Target="../media/media14.wmv"/><Relationship Id="rId5" Type="http://schemas.openxmlformats.org/officeDocument/2006/relationships/image" Target="../media/image8.png"/><Relationship Id="rId4" Type="http://schemas.openxmlformats.org/officeDocument/2006/relationships/image" Target="../media/image55.png"/></Relationships>
</file>

<file path=ppt/slides/_rels/slide4.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7.jpeg"/><Relationship Id="rId1" Type="http://schemas.openxmlformats.org/officeDocument/2006/relationships/slideLayout" Target="../slideLayouts/slideLayout5.xml"/><Relationship Id="rId5" Type="http://schemas.openxmlformats.org/officeDocument/2006/relationships/image" Target="../media/image8.png"/><Relationship Id="rId4" Type="http://schemas.openxmlformats.org/officeDocument/2006/relationships/image" Target="../media/image10.jpg"/></Relationships>
</file>

<file path=ppt/slides/_rels/slide40.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56.jpg"/><Relationship Id="rId1" Type="http://schemas.openxmlformats.org/officeDocument/2006/relationships/slideLayout" Target="../slideLayouts/slideLayout8.xml"/></Relationships>
</file>

<file path=ppt/slides/_rels/slide41.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6.mp4"/><Relationship Id="rId7" Type="http://schemas.openxmlformats.org/officeDocument/2006/relationships/image" Target="../media/image58.png"/><Relationship Id="rId2" Type="http://schemas.openxmlformats.org/officeDocument/2006/relationships/video" Target="../media/media15.mp4"/><Relationship Id="rId1" Type="http://schemas.microsoft.com/office/2007/relationships/media" Target="../media/media15.mp4"/><Relationship Id="rId6" Type="http://schemas.openxmlformats.org/officeDocument/2006/relationships/image" Target="../media/image57.png"/><Relationship Id="rId5" Type="http://schemas.openxmlformats.org/officeDocument/2006/relationships/slideLayout" Target="../slideLayouts/slideLayout5.xml"/><Relationship Id="rId4" Type="http://schemas.openxmlformats.org/officeDocument/2006/relationships/video" Target="../media/media16.mp4"/></Relationships>
</file>

<file path=ppt/slides/_rels/slide42.xml.rels><?xml version="1.0" encoding="UTF-8" standalone="yes"?>
<Relationships xmlns="http://schemas.openxmlformats.org/package/2006/relationships"><Relationship Id="rId8" Type="http://schemas.openxmlformats.org/officeDocument/2006/relationships/image" Target="../media/image8.png"/><Relationship Id="rId3" Type="http://schemas.microsoft.com/office/2007/relationships/media" Target="../media/media18.wmv"/><Relationship Id="rId7" Type="http://schemas.openxmlformats.org/officeDocument/2006/relationships/image" Target="../media/image60.png"/><Relationship Id="rId2" Type="http://schemas.openxmlformats.org/officeDocument/2006/relationships/video" Target="../media/media17.wmv"/><Relationship Id="rId1" Type="http://schemas.microsoft.com/office/2007/relationships/media" Target="../media/media17.wmv"/><Relationship Id="rId6" Type="http://schemas.openxmlformats.org/officeDocument/2006/relationships/image" Target="../media/image59.png"/><Relationship Id="rId5" Type="http://schemas.openxmlformats.org/officeDocument/2006/relationships/slideLayout" Target="../slideLayouts/slideLayout5.xml"/><Relationship Id="rId4" Type="http://schemas.openxmlformats.org/officeDocument/2006/relationships/video" Target="../media/media18.wmv"/></Relationships>
</file>

<file path=ppt/slides/_rels/slide4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jp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7.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 Id="rId4" Type="http://schemas.openxmlformats.org/officeDocument/2006/relationships/image" Target="../media/image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2800" b="1" dirty="0">
                <a:solidFill>
                  <a:schemeClr val="bg1"/>
                </a:solidFill>
              </a:rPr>
              <a:t>Hernia and Hip Protocol</a:t>
            </a:r>
            <a:r>
              <a:rPr lang="en-US" sz="2800" dirty="0">
                <a:solidFill>
                  <a:schemeClr val="bg1"/>
                </a:solidFill>
              </a:rPr>
              <a:t/>
            </a:r>
            <a:br>
              <a:rPr lang="en-US" sz="2800" dirty="0">
                <a:solidFill>
                  <a:schemeClr val="bg1"/>
                </a:solidFill>
              </a:rPr>
            </a:br>
            <a:r>
              <a:rPr lang="en-US" sz="2800" dirty="0">
                <a:solidFill>
                  <a:schemeClr val="bg1"/>
                </a:solidFill>
              </a:rPr>
              <a:t>Kathy Quenneville B.S</a:t>
            </a:r>
            <a:r>
              <a:rPr lang="en-US" sz="2800" dirty="0" smtClean="0">
                <a:solidFill>
                  <a:schemeClr val="bg1"/>
                </a:solidFill>
              </a:rPr>
              <a:t>., </a:t>
            </a:r>
            <a:r>
              <a:rPr lang="en-US" sz="2800" dirty="0">
                <a:solidFill>
                  <a:schemeClr val="bg1"/>
                </a:solidFill>
              </a:rPr>
              <a:t>RMSKS, RDMS RT(R)</a:t>
            </a:r>
            <a:br>
              <a:rPr lang="en-US" sz="2800" dirty="0">
                <a:solidFill>
                  <a:schemeClr val="bg1"/>
                </a:solidFill>
              </a:rPr>
            </a:br>
            <a:endParaRPr lang="en-US" sz="2800" dirty="0"/>
          </a:p>
        </p:txBody>
      </p:sp>
      <p:sp>
        <p:nvSpPr>
          <p:cNvPr id="3" name="Content Placeholder 2"/>
          <p:cNvSpPr>
            <a:spLocks noGrp="1"/>
          </p:cNvSpPr>
          <p:nvPr>
            <p:ph sz="half" idx="1"/>
          </p:nvPr>
        </p:nvSpPr>
        <p:spPr/>
        <p:txBody>
          <a:bodyPr/>
          <a:lstStyle/>
          <a:p>
            <a:endParaRPr lang="en-US" dirty="0"/>
          </a:p>
        </p:txBody>
      </p:sp>
      <p:pic>
        <p:nvPicPr>
          <p:cNvPr id="5" name="Content Placeholder 4"/>
          <p:cNvPicPr>
            <a:picLocks noGrp="1" noChangeAspect="1"/>
          </p:cNvPicPr>
          <p:nvPr>
            <p:ph sz="half" idx="2"/>
          </p:nvPr>
        </p:nvPicPr>
        <p:blipFill rotWithShape="1">
          <a:blip r:embed="rId2"/>
          <a:srcRect l="1724" t="-105" r="6896" b="-31504"/>
          <a:stretch/>
        </p:blipFill>
        <p:spPr>
          <a:xfrm>
            <a:off x="4724400" y="1618488"/>
            <a:ext cx="4419600" cy="5897562"/>
          </a:xfrm>
          <a:prstGeom prst="rect">
            <a:avLst/>
          </a:prstGeom>
        </p:spPr>
      </p:pic>
      <p:pic>
        <p:nvPicPr>
          <p:cNvPr id="4" name="Picture 3"/>
          <p:cNvPicPr>
            <a:picLocks noChangeAspect="1"/>
          </p:cNvPicPr>
          <p:nvPr/>
        </p:nvPicPr>
        <p:blipFill>
          <a:blip r:embed="rId3"/>
          <a:stretch>
            <a:fillRect/>
          </a:stretch>
        </p:blipFill>
        <p:spPr>
          <a:xfrm>
            <a:off x="487218" y="1618488"/>
            <a:ext cx="4523624" cy="4523624"/>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6019800"/>
            <a:ext cx="838200" cy="838200"/>
          </a:xfrm>
          <a:prstGeom prst="rect">
            <a:avLst/>
          </a:prstGeom>
        </p:spPr>
      </p:pic>
    </p:spTree>
    <p:extLst>
      <p:ext uri="{BB962C8B-B14F-4D97-AF65-F5344CB8AC3E}">
        <p14:creationId xmlns:p14="http://schemas.microsoft.com/office/powerpoint/2010/main" val="17186674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Gluteus tendons</a:t>
            </a:r>
            <a:endParaRPr lang="en-US" dirty="0">
              <a:solidFill>
                <a:schemeClr val="bg1"/>
              </a:solidFill>
            </a:endParaRPr>
          </a:p>
        </p:txBody>
      </p:sp>
      <p:sp>
        <p:nvSpPr>
          <p:cNvPr id="3" name="Content Placeholder 2"/>
          <p:cNvSpPr>
            <a:spLocks noGrp="1"/>
          </p:cNvSpPr>
          <p:nvPr>
            <p:ph idx="1"/>
          </p:nvPr>
        </p:nvSpPr>
        <p:spPr/>
        <p:txBody>
          <a:bodyPr/>
          <a:lstStyle/>
          <a:p>
            <a:r>
              <a:rPr lang="en-US" dirty="0" smtClean="0">
                <a:solidFill>
                  <a:schemeClr val="bg1"/>
                </a:solidFill>
              </a:rPr>
              <a:t>Patient lies on unaffected side. Place td over greater trochanter </a:t>
            </a:r>
            <a:endParaRPr lang="en-US" dirty="0">
              <a:solidFill>
                <a:schemeClr val="bg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933426" y="5844381"/>
            <a:ext cx="1219200" cy="131068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l="7778" t="617" r="34444" b="617"/>
          <a:stretch/>
        </p:blipFill>
        <p:spPr>
          <a:xfrm rot="5400000">
            <a:off x="-381000" y="3150789"/>
            <a:ext cx="3962400" cy="3048000"/>
          </a:xfrm>
          <a:prstGeom prst="rect">
            <a:avLst/>
          </a:prstGeom>
        </p:spPr>
      </p:pic>
      <p:sp>
        <p:nvSpPr>
          <p:cNvPr id="8" name="Rectangle 7"/>
          <p:cNvSpPr/>
          <p:nvPr/>
        </p:nvSpPr>
        <p:spPr>
          <a:xfrm>
            <a:off x="1334219" y="3973909"/>
            <a:ext cx="304800" cy="1119981"/>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4">
            <a:extLst>
              <a:ext uri="{28A0092B-C50C-407E-A947-70E740481C1C}">
                <a14:useLocalDpi xmlns:a14="http://schemas.microsoft.com/office/drawing/2010/main" val="0"/>
              </a:ext>
            </a:extLst>
          </a:blip>
          <a:srcRect l="18333" t="24025" r="15833" b="23267"/>
          <a:stretch/>
        </p:blipFill>
        <p:spPr>
          <a:xfrm>
            <a:off x="3048000" y="3124200"/>
            <a:ext cx="6019800" cy="3004838"/>
          </a:xfrm>
          <a:prstGeom prst="rect">
            <a:avLst/>
          </a:prstGeom>
        </p:spPr>
      </p:pic>
    </p:spTree>
    <p:extLst>
      <p:ext uri="{BB962C8B-B14F-4D97-AF65-F5344CB8AC3E}">
        <p14:creationId xmlns:p14="http://schemas.microsoft.com/office/powerpoint/2010/main" val="54241508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Gluteus minimus</a:t>
            </a:r>
            <a:endParaRPr lang="en-US" dirty="0">
              <a:solidFill>
                <a:schemeClr val="bg1"/>
              </a:solidFill>
            </a:endParaRPr>
          </a:p>
        </p:txBody>
      </p:sp>
      <p:sp>
        <p:nvSpPr>
          <p:cNvPr id="3" name="Text Placeholder 2"/>
          <p:cNvSpPr>
            <a:spLocks noGrp="1"/>
          </p:cNvSpPr>
          <p:nvPr>
            <p:ph type="body" idx="1"/>
          </p:nvPr>
        </p:nvSpPr>
        <p:spPr/>
        <p:txBody>
          <a:bodyPr>
            <a:normAutofit fontScale="92500" lnSpcReduction="20000"/>
          </a:bodyPr>
          <a:lstStyle/>
          <a:p>
            <a:r>
              <a:rPr lang="en-US" dirty="0" smtClean="0">
                <a:solidFill>
                  <a:schemeClr val="bg1"/>
                </a:solidFill>
              </a:rPr>
              <a:t>SAX tendon inserts on anterior facet of greater trochanter</a:t>
            </a:r>
            <a:endParaRPr lang="en-US" dirty="0">
              <a:solidFill>
                <a:schemeClr val="bg1"/>
              </a:solidFill>
            </a:endParaRPr>
          </a:p>
        </p:txBody>
      </p:sp>
      <p:pic>
        <p:nvPicPr>
          <p:cNvPr id="7" name="Content Placeholder 6"/>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13201" t="15304" r="9471" b="15115"/>
          <a:stretch/>
        </p:blipFill>
        <p:spPr>
          <a:xfrm>
            <a:off x="304800" y="2292350"/>
            <a:ext cx="4192588" cy="2736851"/>
          </a:xfrm>
        </p:spPr>
      </p:pic>
      <p:sp>
        <p:nvSpPr>
          <p:cNvPr id="5" name="Text Placeholder 4"/>
          <p:cNvSpPr>
            <a:spLocks noGrp="1"/>
          </p:cNvSpPr>
          <p:nvPr>
            <p:ph type="body" sz="quarter" idx="3"/>
          </p:nvPr>
        </p:nvSpPr>
        <p:spPr/>
        <p:txBody>
          <a:bodyPr/>
          <a:lstStyle/>
          <a:p>
            <a:r>
              <a:rPr lang="en-US" dirty="0" smtClean="0">
                <a:solidFill>
                  <a:schemeClr val="bg1"/>
                </a:solidFill>
              </a:rPr>
              <a:t>LAX</a:t>
            </a:r>
            <a:endParaRPr lang="en-US" dirty="0">
              <a:solidFill>
                <a:schemeClr val="bg1"/>
              </a:solidFill>
            </a:endParaRPr>
          </a:p>
        </p:txBody>
      </p:sp>
      <p:pic>
        <p:nvPicPr>
          <p:cNvPr id="8" name="Content Placeholder 7"/>
          <p:cNvPicPr>
            <a:picLocks noGrp="1" noChangeAspect="1"/>
          </p:cNvPicPr>
          <p:nvPr>
            <p:ph sz="quarter" idx="4"/>
          </p:nvPr>
        </p:nvPicPr>
        <p:blipFill rotWithShape="1">
          <a:blip r:embed="rId3" cstate="print">
            <a:extLst>
              <a:ext uri="{28A0092B-C50C-407E-A947-70E740481C1C}">
                <a14:useLocalDpi xmlns:a14="http://schemas.microsoft.com/office/drawing/2010/main" val="0"/>
              </a:ext>
            </a:extLst>
          </a:blip>
          <a:srcRect l="17046" t="18342" r="11313" b="15129"/>
          <a:stretch/>
        </p:blipFill>
        <p:spPr>
          <a:xfrm>
            <a:off x="4645025" y="2292350"/>
            <a:ext cx="4194175" cy="2736850"/>
          </a:xfr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5547320"/>
            <a:ext cx="1219200" cy="1310680"/>
          </a:xfrm>
          <a:prstGeom prst="rect">
            <a:avLst/>
          </a:prstGeom>
        </p:spPr>
      </p:pic>
    </p:spTree>
    <p:extLst>
      <p:ext uri="{BB962C8B-B14F-4D97-AF65-F5344CB8AC3E}">
        <p14:creationId xmlns:p14="http://schemas.microsoft.com/office/powerpoint/2010/main" val="5535349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Gluteus medius</a:t>
            </a:r>
            <a:endParaRPr lang="en-US" dirty="0">
              <a:solidFill>
                <a:schemeClr val="bg1"/>
              </a:solidFill>
            </a:endParaRPr>
          </a:p>
        </p:txBody>
      </p:sp>
      <p:sp>
        <p:nvSpPr>
          <p:cNvPr id="3" name="Text Placeholder 2"/>
          <p:cNvSpPr>
            <a:spLocks noGrp="1"/>
          </p:cNvSpPr>
          <p:nvPr>
            <p:ph type="body" idx="1"/>
          </p:nvPr>
        </p:nvSpPr>
        <p:spPr/>
        <p:txBody>
          <a:bodyPr>
            <a:normAutofit fontScale="70000" lnSpcReduction="20000"/>
          </a:bodyPr>
          <a:lstStyle/>
          <a:p>
            <a:r>
              <a:rPr lang="en-US" dirty="0" smtClean="0">
                <a:solidFill>
                  <a:schemeClr val="bg1"/>
                </a:solidFill>
              </a:rPr>
              <a:t>SAX tendon inserts on the superolateral  aspect of the greater trochanter</a:t>
            </a:r>
            <a:endParaRPr lang="en-US" dirty="0">
              <a:solidFill>
                <a:schemeClr val="bg1"/>
              </a:solidFill>
            </a:endParaRPr>
          </a:p>
        </p:txBody>
      </p:sp>
      <p:sp>
        <p:nvSpPr>
          <p:cNvPr id="5" name="Text Placeholder 4"/>
          <p:cNvSpPr>
            <a:spLocks noGrp="1"/>
          </p:cNvSpPr>
          <p:nvPr>
            <p:ph type="body" sz="quarter" idx="3"/>
          </p:nvPr>
        </p:nvSpPr>
        <p:spPr/>
        <p:txBody>
          <a:bodyPr/>
          <a:lstStyle/>
          <a:p>
            <a:r>
              <a:rPr lang="en-US" dirty="0" smtClean="0">
                <a:solidFill>
                  <a:schemeClr val="bg1"/>
                </a:solidFill>
              </a:rPr>
              <a:t>LAX</a:t>
            </a:r>
            <a:endParaRPr lang="en-US" dirty="0">
              <a:solidFill>
                <a:schemeClr val="bg1"/>
              </a:solidFill>
            </a:endParaRPr>
          </a:p>
        </p:txBody>
      </p:sp>
      <p:pic>
        <p:nvPicPr>
          <p:cNvPr id="10" name="Content Placeholder 9"/>
          <p:cNvPicPr>
            <a:picLocks noGrp="1" noChangeAspect="1"/>
          </p:cNvPicPr>
          <p:nvPr>
            <p:ph sz="quarter" idx="4"/>
          </p:nvPr>
        </p:nvPicPr>
        <p:blipFill rotWithShape="1">
          <a:blip r:embed="rId2" cstate="print">
            <a:extLst>
              <a:ext uri="{28A0092B-C50C-407E-A947-70E740481C1C}">
                <a14:useLocalDpi xmlns:a14="http://schemas.microsoft.com/office/drawing/2010/main" val="0"/>
              </a:ext>
            </a:extLst>
          </a:blip>
          <a:srcRect l="13275" t="15317" b="15130"/>
          <a:stretch/>
        </p:blipFill>
        <p:spPr>
          <a:xfrm>
            <a:off x="4572000" y="2362200"/>
            <a:ext cx="4495800" cy="3124200"/>
          </a:xfrm>
        </p:spPr>
      </p:pic>
      <p:pic>
        <p:nvPicPr>
          <p:cNvPr id="9" name="Content Placeholder 8"/>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l="5659" t="15304" r="9470" b="15115"/>
          <a:stretch/>
        </p:blipFill>
        <p:spPr>
          <a:xfrm>
            <a:off x="89450" y="2362200"/>
            <a:ext cx="4407938" cy="3200400"/>
          </a:xfrm>
        </p:spPr>
      </p:pic>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5547320"/>
            <a:ext cx="1219200" cy="1310680"/>
          </a:xfrm>
          <a:prstGeom prst="rect">
            <a:avLst/>
          </a:prstGeom>
        </p:spPr>
      </p:pic>
    </p:spTree>
    <p:extLst>
      <p:ext uri="{BB962C8B-B14F-4D97-AF65-F5344CB8AC3E}">
        <p14:creationId xmlns:p14="http://schemas.microsoft.com/office/powerpoint/2010/main" val="84770783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304800"/>
            <a:ext cx="8229600" cy="1143000"/>
          </a:xfrm>
        </p:spPr>
        <p:txBody>
          <a:bodyPr>
            <a:normAutofit fontScale="90000"/>
          </a:bodyPr>
          <a:lstStyle/>
          <a:p>
            <a:r>
              <a:rPr lang="en-US" dirty="0" smtClean="0">
                <a:solidFill>
                  <a:schemeClr val="bg1"/>
                </a:solidFill>
              </a:rPr>
              <a:t>Hamstrings</a:t>
            </a:r>
            <a:r>
              <a:rPr lang="en-US" dirty="0"/>
              <a:t/>
            </a:r>
            <a:br>
              <a:rPr lang="en-US" dirty="0"/>
            </a:br>
            <a:r>
              <a:rPr lang="en-US" sz="2200" dirty="0" smtClean="0">
                <a:solidFill>
                  <a:schemeClr val="bg1"/>
                </a:solidFill>
              </a:rPr>
              <a:t>Three posterior thigh muscles between the hip and knee. From medial to lateral - semimembranosus, semitendinosus and biceps femoris. Patient lies prone. Hamstrings originate from the ischial tuberosity of the pelvis</a:t>
            </a:r>
            <a:endParaRPr lang="en-US" sz="2200" dirty="0">
              <a:solidFill>
                <a:schemeClr val="bg1"/>
              </a:solidFill>
            </a:endParaRPr>
          </a:p>
        </p:txBody>
      </p:sp>
      <p:pic>
        <p:nvPicPr>
          <p:cNvPr id="6" name="Content Placeholder 5"/>
          <p:cNvPicPr>
            <a:picLocks noGrp="1" noChangeAspect="1"/>
          </p:cNvPicPr>
          <p:nvPr>
            <p:ph idx="1"/>
          </p:nvPr>
        </p:nvPicPr>
        <p:blipFill rotWithShape="1">
          <a:blip r:embed="rId2">
            <a:extLst>
              <a:ext uri="{28A0092B-C50C-407E-A947-70E740481C1C}">
                <a14:useLocalDpi xmlns:a14="http://schemas.microsoft.com/office/drawing/2010/main" val="0"/>
              </a:ext>
            </a:extLst>
          </a:blip>
          <a:srcRect l="14728" t="15875"/>
          <a:stretch/>
        </p:blipFill>
        <p:spPr>
          <a:xfrm>
            <a:off x="-26435" y="1783355"/>
            <a:ext cx="4713700" cy="3550643"/>
          </a:xfr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5547320"/>
            <a:ext cx="1219200" cy="1310680"/>
          </a:xfrm>
          <a:prstGeom prst="rect">
            <a:avLst/>
          </a:prstGeom>
        </p:spPr>
      </p:pic>
      <p:pic>
        <p:nvPicPr>
          <p:cNvPr id="7" name="Picture 6"/>
          <p:cNvPicPr>
            <a:picLocks noChangeAspect="1"/>
          </p:cNvPicPr>
          <p:nvPr/>
        </p:nvPicPr>
        <p:blipFill rotWithShape="1">
          <a:blip r:embed="rId4">
            <a:extLst>
              <a:ext uri="{28A0092B-C50C-407E-A947-70E740481C1C}">
                <a14:useLocalDpi xmlns:a14="http://schemas.microsoft.com/office/drawing/2010/main" val="0"/>
              </a:ext>
            </a:extLst>
          </a:blip>
          <a:srcRect l="14234" t="4392" r="10471" b="15421"/>
          <a:stretch/>
        </p:blipFill>
        <p:spPr>
          <a:xfrm>
            <a:off x="4648200" y="1783355"/>
            <a:ext cx="4366550" cy="3550643"/>
          </a:xfrm>
          <a:prstGeom prst="rect">
            <a:avLst/>
          </a:prstGeom>
        </p:spPr>
      </p:pic>
      <p:sp>
        <p:nvSpPr>
          <p:cNvPr id="8" name="TextBox 7"/>
          <p:cNvSpPr txBox="1"/>
          <p:nvPr/>
        </p:nvSpPr>
        <p:spPr>
          <a:xfrm>
            <a:off x="5562600" y="5638800"/>
            <a:ext cx="1341265" cy="369332"/>
          </a:xfrm>
          <a:prstGeom prst="rect">
            <a:avLst/>
          </a:prstGeom>
          <a:noFill/>
        </p:spPr>
        <p:txBody>
          <a:bodyPr wrap="none" rtlCol="0">
            <a:spAutoFit/>
          </a:bodyPr>
          <a:lstStyle/>
          <a:p>
            <a:r>
              <a:rPr lang="en-US" dirty="0" smtClean="0">
                <a:solidFill>
                  <a:schemeClr val="bg1"/>
                </a:solidFill>
              </a:rPr>
              <a:t>Ischial bursa</a:t>
            </a:r>
            <a:endParaRPr lang="en-US" dirty="0">
              <a:solidFill>
                <a:schemeClr val="bg1"/>
              </a:solidFill>
            </a:endParaRPr>
          </a:p>
        </p:txBody>
      </p:sp>
    </p:spTree>
    <p:extLst>
      <p:ext uri="{BB962C8B-B14F-4D97-AF65-F5344CB8AC3E}">
        <p14:creationId xmlns:p14="http://schemas.microsoft.com/office/powerpoint/2010/main" val="38065527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Hamstring</a:t>
            </a:r>
            <a:endParaRPr lang="en-US" dirty="0">
              <a:solidFill>
                <a:schemeClr val="bg1"/>
              </a:solidFill>
            </a:endParaRPr>
          </a:p>
        </p:txBody>
      </p:sp>
      <p:sp>
        <p:nvSpPr>
          <p:cNvPr id="3" name="Text Placeholder 2"/>
          <p:cNvSpPr>
            <a:spLocks noGrp="1"/>
          </p:cNvSpPr>
          <p:nvPr>
            <p:ph type="body" idx="1"/>
          </p:nvPr>
        </p:nvSpPr>
        <p:spPr/>
        <p:txBody>
          <a:bodyPr>
            <a:normAutofit fontScale="92500" lnSpcReduction="20000"/>
          </a:bodyPr>
          <a:lstStyle/>
          <a:p>
            <a:r>
              <a:rPr lang="en-US" dirty="0" smtClean="0">
                <a:solidFill>
                  <a:schemeClr val="bg1"/>
                </a:solidFill>
              </a:rPr>
              <a:t>Tendinosis-compare with contralateral side</a:t>
            </a:r>
            <a:endParaRPr lang="en-US" dirty="0">
              <a:solidFill>
                <a:schemeClr val="bg1"/>
              </a:solidFill>
            </a:endParaRPr>
          </a:p>
        </p:txBody>
      </p:sp>
      <p:pic>
        <p:nvPicPr>
          <p:cNvPr id="7" name="Content Placeholder 6"/>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1886" t="24051"/>
          <a:stretch/>
        </p:blipFill>
        <p:spPr>
          <a:xfrm>
            <a:off x="15921" y="2438399"/>
            <a:ext cx="4629103" cy="3687763"/>
          </a:xfrm>
        </p:spPr>
      </p:pic>
      <p:sp>
        <p:nvSpPr>
          <p:cNvPr id="5" name="Text Placeholder 4"/>
          <p:cNvSpPr>
            <a:spLocks noGrp="1"/>
          </p:cNvSpPr>
          <p:nvPr>
            <p:ph type="body" sz="quarter" idx="3"/>
          </p:nvPr>
        </p:nvSpPr>
        <p:spPr/>
        <p:txBody>
          <a:bodyPr>
            <a:normAutofit fontScale="92500" lnSpcReduction="20000"/>
          </a:bodyPr>
          <a:lstStyle/>
          <a:p>
            <a:r>
              <a:rPr lang="en-US" dirty="0" smtClean="0">
                <a:solidFill>
                  <a:schemeClr val="bg1"/>
                </a:solidFill>
              </a:rPr>
              <a:t>Tear-measure amount of retraction</a:t>
            </a:r>
            <a:endParaRPr lang="en-US" dirty="0">
              <a:solidFill>
                <a:schemeClr val="bg1"/>
              </a:solidFill>
            </a:endParaRPr>
          </a:p>
        </p:txBody>
      </p:sp>
      <p:pic>
        <p:nvPicPr>
          <p:cNvPr id="8" name="Content Placeholder 7"/>
          <p:cNvPicPr>
            <a:picLocks noGrp="1" noChangeAspect="1"/>
          </p:cNvPicPr>
          <p:nvPr>
            <p:ph sz="quarter" idx="4"/>
          </p:nvPr>
        </p:nvPicPr>
        <p:blipFill>
          <a:blip r:embed="rId3" cstate="print">
            <a:extLst>
              <a:ext uri="{28A0092B-C50C-407E-A947-70E740481C1C}">
                <a14:useLocalDpi xmlns:a14="http://schemas.microsoft.com/office/drawing/2010/main" val="0"/>
              </a:ext>
            </a:extLst>
          </a:blip>
          <a:stretch>
            <a:fillRect/>
          </a:stretch>
        </p:blipFill>
        <p:spPr>
          <a:xfrm>
            <a:off x="4645025" y="2514600"/>
            <a:ext cx="4498975" cy="3611562"/>
          </a:xfrm>
        </p:spPr>
      </p:pic>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6019800"/>
            <a:ext cx="762000" cy="838200"/>
          </a:xfrm>
          <a:prstGeom prst="rect">
            <a:avLst/>
          </a:prstGeom>
        </p:spPr>
      </p:pic>
    </p:spTree>
    <p:extLst>
      <p:ext uri="{BB962C8B-B14F-4D97-AF65-F5344CB8AC3E}">
        <p14:creationId xmlns:p14="http://schemas.microsoft.com/office/powerpoint/2010/main" val="232996600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Ischiofemoral space </a:t>
            </a:r>
            <a:br>
              <a:rPr lang="en-US" dirty="0" smtClean="0">
                <a:solidFill>
                  <a:schemeClr val="bg1"/>
                </a:solidFill>
              </a:rPr>
            </a:br>
            <a:r>
              <a:rPr lang="en-US" sz="3100" dirty="0" smtClean="0">
                <a:solidFill>
                  <a:schemeClr val="bg1"/>
                </a:solidFill>
              </a:rPr>
              <a:t>Narrowing between lesser trochanter and ischial tuberosity </a:t>
            </a:r>
            <a:endParaRPr lang="en-US" sz="3100" dirty="0">
              <a:solidFill>
                <a:schemeClr val="bg1"/>
              </a:solidFill>
            </a:endParaRP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2726" t="8418" r="12728"/>
          <a:stretch/>
        </p:blipFill>
        <p:spPr>
          <a:xfrm>
            <a:off x="547080" y="1699418"/>
            <a:ext cx="8001000" cy="4525963"/>
          </a:xfrm>
        </p:spPr>
      </p:pic>
      <p:sp>
        <p:nvSpPr>
          <p:cNvPr id="5" name="TextBox 4"/>
          <p:cNvSpPr txBox="1"/>
          <p:nvPr/>
        </p:nvSpPr>
        <p:spPr>
          <a:xfrm>
            <a:off x="990600" y="3429000"/>
            <a:ext cx="1821011" cy="369332"/>
          </a:xfrm>
          <a:prstGeom prst="rect">
            <a:avLst/>
          </a:prstGeom>
          <a:noFill/>
        </p:spPr>
        <p:txBody>
          <a:bodyPr wrap="none" rtlCol="0">
            <a:spAutoFit/>
          </a:bodyPr>
          <a:lstStyle/>
          <a:p>
            <a:r>
              <a:rPr lang="en-US" dirty="0" smtClean="0"/>
              <a:t>Lesser trochanter</a:t>
            </a:r>
            <a:endParaRPr lang="en-US" dirty="0"/>
          </a:p>
        </p:txBody>
      </p:sp>
      <p:sp>
        <p:nvSpPr>
          <p:cNvPr id="6" name="TextBox 5"/>
          <p:cNvSpPr txBox="1"/>
          <p:nvPr/>
        </p:nvSpPr>
        <p:spPr>
          <a:xfrm>
            <a:off x="7467600" y="3777733"/>
            <a:ext cx="354584" cy="369332"/>
          </a:xfrm>
          <a:prstGeom prst="rect">
            <a:avLst/>
          </a:prstGeom>
          <a:noFill/>
        </p:spPr>
        <p:txBody>
          <a:bodyPr wrap="none" rtlCol="0">
            <a:spAutoFit/>
          </a:bodyPr>
          <a:lstStyle/>
          <a:p>
            <a:r>
              <a:rPr lang="en-US" dirty="0" smtClean="0"/>
              <a:t>IT</a:t>
            </a:r>
            <a:endParaRPr lang="en-US" dirty="0"/>
          </a:p>
        </p:txBody>
      </p:sp>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55275" y="6181605"/>
            <a:ext cx="838200" cy="838200"/>
          </a:xfrm>
          <a:prstGeom prst="rect">
            <a:avLst/>
          </a:prstGeom>
        </p:spPr>
      </p:pic>
    </p:spTree>
    <p:extLst>
      <p:ext uri="{BB962C8B-B14F-4D97-AF65-F5344CB8AC3E}">
        <p14:creationId xmlns:p14="http://schemas.microsoft.com/office/powerpoint/2010/main" val="303988310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Quadratus femoris</a:t>
            </a:r>
            <a:br>
              <a:rPr lang="en-US" dirty="0" smtClean="0">
                <a:solidFill>
                  <a:schemeClr val="bg1"/>
                </a:solidFill>
              </a:rPr>
            </a:br>
            <a:r>
              <a:rPr lang="en-US" sz="3100" dirty="0" smtClean="0">
                <a:solidFill>
                  <a:schemeClr val="bg1"/>
                </a:solidFill>
              </a:rPr>
              <a:t>Dynamic imaging flex knee to 90 and internally and externally rotate</a:t>
            </a:r>
            <a:endParaRPr lang="en-US" sz="3100" dirty="0">
              <a:solidFill>
                <a:schemeClr val="bg1"/>
              </a:solidFill>
            </a:endParaRPr>
          </a:p>
        </p:txBody>
      </p:sp>
      <p:pic>
        <p:nvPicPr>
          <p:cNvPr id="4" name="PIRIFORMIS QUADRATUS FEMORIS NORMAL 62111846">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4972" t="16836" b="14135"/>
          <a:stretch/>
        </p:blipFill>
        <p:spPr>
          <a:xfrm>
            <a:off x="1066800" y="1752600"/>
            <a:ext cx="7239000" cy="4018151"/>
          </a:xfr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5547320"/>
            <a:ext cx="1219200" cy="1310680"/>
          </a:xfrm>
          <a:prstGeom prst="rect">
            <a:avLst/>
          </a:prstGeom>
        </p:spPr>
      </p:pic>
    </p:spTree>
    <p:extLst>
      <p:ext uri="{BB962C8B-B14F-4D97-AF65-F5344CB8AC3E}">
        <p14:creationId xmlns:p14="http://schemas.microsoft.com/office/powerpoint/2010/main" val="30870580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repeatCount="indefinite" fill="hold" display="0">
                  <p:stCondLst>
                    <p:cond delay="indefinite"/>
                  </p:stCondLst>
                </p:cTn>
                <p:tgtEl>
                  <p:spTgt spid="4"/>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chemeClr val="bg1"/>
                </a:solidFill>
              </a:rPr>
              <a:t>Sciatic nerve </a:t>
            </a:r>
            <a:br>
              <a:rPr lang="en-US" dirty="0" smtClean="0">
                <a:solidFill>
                  <a:schemeClr val="bg1"/>
                </a:solidFill>
              </a:rPr>
            </a:br>
            <a:r>
              <a:rPr lang="en-US" sz="2200" dirty="0" smtClean="0">
                <a:solidFill>
                  <a:schemeClr val="bg1"/>
                </a:solidFill>
              </a:rPr>
              <a:t>Mixed nerve that  has both motor and sensory fibers. Largest nerve in the body that travels from the level of lumbar spine and bifurcates just proximal to posterior knee into two main branches, the tibial nerve and the </a:t>
            </a:r>
            <a:br>
              <a:rPr lang="en-US" sz="2200" dirty="0" smtClean="0">
                <a:solidFill>
                  <a:schemeClr val="bg1"/>
                </a:solidFill>
              </a:rPr>
            </a:br>
            <a:r>
              <a:rPr lang="en-US" sz="2200" dirty="0" smtClean="0">
                <a:solidFill>
                  <a:schemeClr val="bg1"/>
                </a:solidFill>
              </a:rPr>
              <a:t>common peroneal nerve. </a:t>
            </a:r>
            <a:endParaRPr lang="en-US" sz="2200" dirty="0">
              <a:solidFill>
                <a:schemeClr val="bg1"/>
              </a:solidFill>
            </a:endParaRPr>
          </a:p>
        </p:txBody>
      </p:sp>
      <p:pic>
        <p:nvPicPr>
          <p:cNvPr id="5" name="Content Placeholder 4"/>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t="20493"/>
          <a:stretch/>
        </p:blipFill>
        <p:spPr>
          <a:xfrm>
            <a:off x="4648200" y="2362200"/>
            <a:ext cx="4419600" cy="3124199"/>
          </a:xfrm>
        </p:spPr>
      </p:pic>
      <p:pic>
        <p:nvPicPr>
          <p:cNvPr id="10" name="Content Placeholder 9"/>
          <p:cNvPicPr>
            <a:picLocks noGrp="1" noChangeAspect="1"/>
          </p:cNvPicPr>
          <p:nvPr>
            <p:ph sz="half" idx="1"/>
          </p:nvPr>
        </p:nvPicPr>
        <p:blipFill rotWithShape="1">
          <a:blip r:embed="rId3">
            <a:extLst>
              <a:ext uri="{28A0092B-C50C-407E-A947-70E740481C1C}">
                <a14:useLocalDpi xmlns:a14="http://schemas.microsoft.com/office/drawing/2010/main" val="0"/>
              </a:ext>
            </a:extLst>
          </a:blip>
          <a:srcRect l="4865" t="19546" b="16934"/>
          <a:stretch/>
        </p:blipFill>
        <p:spPr>
          <a:xfrm>
            <a:off x="161194" y="2209800"/>
            <a:ext cx="4334606" cy="3428999"/>
          </a:xfrm>
        </p:spPr>
      </p:pic>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5547320"/>
            <a:ext cx="1219200" cy="1310680"/>
          </a:xfrm>
          <a:prstGeom prst="rect">
            <a:avLst/>
          </a:prstGeom>
        </p:spPr>
      </p:pic>
    </p:spTree>
    <p:extLst>
      <p:ext uri="{BB962C8B-B14F-4D97-AF65-F5344CB8AC3E}">
        <p14:creationId xmlns:p14="http://schemas.microsoft.com/office/powerpoint/2010/main" val="8485214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a:bodyPr>
          <a:lstStyle/>
          <a:p>
            <a:r>
              <a:rPr lang="en-US" sz="3600" dirty="0" smtClean="0">
                <a:solidFill>
                  <a:schemeClr val="bg1"/>
                </a:solidFill>
              </a:rPr>
              <a:t>Evaluate</a:t>
            </a:r>
            <a:endParaRPr lang="en-US" sz="3600" dirty="0">
              <a:solidFill>
                <a:schemeClr val="bg1"/>
              </a:solidFill>
            </a:endParaRPr>
          </a:p>
        </p:txBody>
      </p:sp>
      <p:sp>
        <p:nvSpPr>
          <p:cNvPr id="6" name="Text Placeholder 5"/>
          <p:cNvSpPr>
            <a:spLocks noGrp="1"/>
          </p:cNvSpPr>
          <p:nvPr>
            <p:ph type="body" sz="half" idx="2"/>
          </p:nvPr>
        </p:nvSpPr>
        <p:spPr/>
        <p:txBody>
          <a:bodyPr>
            <a:noAutofit/>
          </a:bodyPr>
          <a:lstStyle/>
          <a:p>
            <a:r>
              <a:rPr lang="en-US" sz="2000" b="1" dirty="0">
                <a:solidFill>
                  <a:schemeClr val="bg1"/>
                </a:solidFill>
              </a:rPr>
              <a:t>Spigelian</a:t>
            </a:r>
            <a:r>
              <a:rPr lang="en-US" sz="2000" dirty="0">
                <a:solidFill>
                  <a:schemeClr val="bg1"/>
                </a:solidFill>
              </a:rPr>
              <a:t>-lateral border of rectus abdominis</a:t>
            </a:r>
          </a:p>
          <a:p>
            <a:r>
              <a:rPr lang="en-US" sz="2000" b="1" dirty="0">
                <a:solidFill>
                  <a:schemeClr val="bg1"/>
                </a:solidFill>
              </a:rPr>
              <a:t>Inguinal</a:t>
            </a:r>
            <a:r>
              <a:rPr lang="en-US" sz="2000" dirty="0">
                <a:solidFill>
                  <a:schemeClr val="bg1"/>
                </a:solidFill>
              </a:rPr>
              <a:t> </a:t>
            </a:r>
          </a:p>
          <a:p>
            <a:pPr marL="457200" indent="-457200">
              <a:buFont typeface="Arial" pitchFamily="34" charset="0"/>
              <a:buChar char="•"/>
            </a:pPr>
            <a:r>
              <a:rPr lang="en-US" sz="2000" dirty="0">
                <a:solidFill>
                  <a:schemeClr val="bg1"/>
                </a:solidFill>
              </a:rPr>
              <a:t>Direct- medial to inferior epigastric artery</a:t>
            </a:r>
          </a:p>
          <a:p>
            <a:pPr marL="457200" indent="-457200">
              <a:buFont typeface="Arial" pitchFamily="34" charset="0"/>
              <a:buChar char="•"/>
            </a:pPr>
            <a:r>
              <a:rPr lang="en-US" sz="2000" dirty="0">
                <a:solidFill>
                  <a:schemeClr val="bg1"/>
                </a:solidFill>
              </a:rPr>
              <a:t>Indirect-lateral to inferior epigastric artery</a:t>
            </a:r>
          </a:p>
          <a:p>
            <a:pPr marL="457200" indent="-457200">
              <a:buFont typeface="Arial" pitchFamily="34" charset="0"/>
              <a:buChar char="•"/>
            </a:pPr>
            <a:r>
              <a:rPr lang="en-US" sz="2000" dirty="0">
                <a:solidFill>
                  <a:schemeClr val="bg1"/>
                </a:solidFill>
              </a:rPr>
              <a:t>Pantaloon-simultaneous direct and indirect on same side</a:t>
            </a:r>
          </a:p>
          <a:p>
            <a:r>
              <a:rPr lang="en-US" sz="2000" b="1" dirty="0">
                <a:solidFill>
                  <a:schemeClr val="bg1"/>
                </a:solidFill>
              </a:rPr>
              <a:t>Femoral</a:t>
            </a:r>
            <a:r>
              <a:rPr lang="en-US" sz="2000" dirty="0">
                <a:solidFill>
                  <a:schemeClr val="bg1"/>
                </a:solidFill>
              </a:rPr>
              <a:t>-more common in females</a:t>
            </a:r>
          </a:p>
          <a:p>
            <a:endParaRPr lang="en-US" sz="2000" dirty="0"/>
          </a:p>
        </p:txBody>
      </p:sp>
      <p:sp>
        <p:nvSpPr>
          <p:cNvPr id="7" name="TextBox 6"/>
          <p:cNvSpPr txBox="1"/>
          <p:nvPr/>
        </p:nvSpPr>
        <p:spPr>
          <a:xfrm>
            <a:off x="7674429" y="5567901"/>
            <a:ext cx="1294072" cy="369332"/>
          </a:xfrm>
          <a:prstGeom prst="rect">
            <a:avLst/>
          </a:prstGeom>
          <a:noFill/>
        </p:spPr>
        <p:txBody>
          <a:bodyPr wrap="none" rtlCol="0">
            <a:spAutoFit/>
          </a:bodyPr>
          <a:lstStyle/>
          <a:p>
            <a:r>
              <a:rPr lang="en-US" dirty="0"/>
              <a:t>d</a:t>
            </a:r>
            <a:r>
              <a:rPr lang="en-US" dirty="0" smtClean="0"/>
              <a:t>herbs.com</a:t>
            </a:r>
            <a:endParaRPr lang="en-US" dirty="0"/>
          </a:p>
        </p:txBody>
      </p:sp>
      <p:pic>
        <p:nvPicPr>
          <p:cNvPr id="3" name="Content Placeholder 2"/>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575049" y="838200"/>
            <a:ext cx="5393451" cy="5334000"/>
          </a:xfr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961356" y="5937233"/>
            <a:ext cx="1219200" cy="1047154"/>
          </a:xfrm>
          <a:prstGeom prst="rect">
            <a:avLst/>
          </a:prstGeom>
        </p:spPr>
      </p:pic>
    </p:spTree>
    <p:extLst>
      <p:ext uri="{BB962C8B-B14F-4D97-AF65-F5344CB8AC3E}">
        <p14:creationId xmlns:p14="http://schemas.microsoft.com/office/powerpoint/2010/main" val="28681013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190500" y="18288"/>
            <a:ext cx="8686800" cy="1219200"/>
          </a:xfrm>
        </p:spPr>
        <p:txBody>
          <a:bodyPr/>
          <a:lstStyle/>
          <a:p>
            <a:r>
              <a:rPr lang="en-US" b="1" dirty="0" smtClean="0">
                <a:solidFill>
                  <a:schemeClr val="bg1"/>
                </a:solidFill>
              </a:rPr>
              <a:t>History</a:t>
            </a:r>
            <a:endParaRPr lang="en-US" b="1" dirty="0">
              <a:solidFill>
                <a:schemeClr val="bg1"/>
              </a:solidFill>
            </a:endParaRPr>
          </a:p>
        </p:txBody>
      </p:sp>
      <p:sp>
        <p:nvSpPr>
          <p:cNvPr id="5" name="Subtitle 4"/>
          <p:cNvSpPr>
            <a:spLocks noGrp="1"/>
          </p:cNvSpPr>
          <p:nvPr>
            <p:ph type="subTitle" idx="1"/>
          </p:nvPr>
        </p:nvSpPr>
        <p:spPr>
          <a:xfrm>
            <a:off x="457200" y="1143000"/>
            <a:ext cx="8153400" cy="5562600"/>
          </a:xfrm>
        </p:spPr>
        <p:txBody>
          <a:bodyPr/>
          <a:lstStyle/>
          <a:p>
            <a:pPr marL="457200" indent="-457200" algn="l">
              <a:buFont typeface="Wingdings" pitchFamily="2" charset="2"/>
              <a:buChar char="§"/>
            </a:pPr>
            <a:r>
              <a:rPr lang="en-US" dirty="0" smtClean="0">
                <a:solidFill>
                  <a:schemeClr val="bg1"/>
                </a:solidFill>
              </a:rPr>
              <a:t>Incidence of onset of pain</a:t>
            </a:r>
          </a:p>
          <a:p>
            <a:pPr marL="457200" indent="-457200" algn="l">
              <a:buFont typeface="Wingdings" pitchFamily="2" charset="2"/>
              <a:buChar char="§"/>
            </a:pPr>
            <a:r>
              <a:rPr lang="en-US" dirty="0" smtClean="0">
                <a:solidFill>
                  <a:schemeClr val="bg1"/>
                </a:solidFill>
              </a:rPr>
              <a:t>Focal or diffuse area of pain</a:t>
            </a:r>
          </a:p>
          <a:p>
            <a:pPr marL="457200" indent="-457200" algn="l">
              <a:buFont typeface="Wingdings" pitchFamily="2" charset="2"/>
              <a:buChar char="§"/>
            </a:pPr>
            <a:r>
              <a:rPr lang="en-US" dirty="0" smtClean="0">
                <a:solidFill>
                  <a:schemeClr val="bg1"/>
                </a:solidFill>
              </a:rPr>
              <a:t>Bulge?</a:t>
            </a:r>
          </a:p>
          <a:p>
            <a:pPr marL="914400" lvl="1" indent="-457200" algn="l">
              <a:buFont typeface="Arial" pitchFamily="34" charset="0"/>
              <a:buChar char="•"/>
            </a:pPr>
            <a:r>
              <a:rPr lang="en-US" dirty="0">
                <a:solidFill>
                  <a:schemeClr val="bg1"/>
                </a:solidFill>
              </a:rPr>
              <a:t>c</a:t>
            </a:r>
            <a:r>
              <a:rPr lang="en-US" dirty="0" smtClean="0">
                <a:solidFill>
                  <a:schemeClr val="bg1"/>
                </a:solidFill>
              </a:rPr>
              <a:t>onstant or intermittent</a:t>
            </a:r>
          </a:p>
          <a:p>
            <a:pPr marL="914400" lvl="1" indent="-457200" algn="l">
              <a:buFont typeface="Arial" pitchFamily="34" charset="0"/>
              <a:buChar char="•"/>
            </a:pPr>
            <a:r>
              <a:rPr lang="en-US" dirty="0" smtClean="0">
                <a:solidFill>
                  <a:schemeClr val="bg1"/>
                </a:solidFill>
              </a:rPr>
              <a:t>positional </a:t>
            </a:r>
          </a:p>
          <a:p>
            <a:pPr marL="457200" indent="-457200" algn="l">
              <a:buFont typeface="Wingdings" pitchFamily="2" charset="2"/>
              <a:buChar char="§"/>
            </a:pPr>
            <a:r>
              <a:rPr lang="en-US" dirty="0" smtClean="0">
                <a:solidFill>
                  <a:schemeClr val="bg1"/>
                </a:solidFill>
              </a:rPr>
              <a:t>Pain with coughing, sneezing, pressure, prolonged sitting?</a:t>
            </a:r>
          </a:p>
          <a:p>
            <a:pPr marL="457200" indent="-457200" algn="l">
              <a:buFont typeface="Wingdings" pitchFamily="2" charset="2"/>
              <a:buChar char="§"/>
            </a:pPr>
            <a:r>
              <a:rPr lang="en-US" dirty="0" smtClean="0">
                <a:solidFill>
                  <a:schemeClr val="bg1"/>
                </a:solidFill>
              </a:rPr>
              <a:t>Does valsalva reproduce symptoms</a:t>
            </a:r>
          </a:p>
          <a:p>
            <a:pPr algn="l"/>
            <a:r>
              <a:rPr lang="en-US" dirty="0" smtClean="0">
                <a:solidFill>
                  <a:schemeClr val="bg1"/>
                </a:solidFill>
              </a:rPr>
              <a:t>Previous repair</a:t>
            </a:r>
          </a:p>
          <a:p>
            <a:pPr marL="914400" lvl="1" indent="-457200" algn="l">
              <a:buFont typeface="Arial" pitchFamily="34" charset="0"/>
              <a:buChar char="•"/>
            </a:pPr>
            <a:r>
              <a:rPr lang="en-US" dirty="0" smtClean="0">
                <a:solidFill>
                  <a:schemeClr val="bg1"/>
                </a:solidFill>
              </a:rPr>
              <a:t>Mesh</a:t>
            </a:r>
            <a:r>
              <a:rPr lang="en-US" dirty="0">
                <a:solidFill>
                  <a:schemeClr val="bg1"/>
                </a:solidFill>
              </a:rPr>
              <a:t>?</a:t>
            </a:r>
            <a:endParaRPr lang="en-US" dirty="0" smtClean="0">
              <a:solidFill>
                <a:schemeClr val="bg1"/>
              </a:solidFill>
            </a:endParaRPr>
          </a:p>
          <a:p>
            <a:pPr algn="l"/>
            <a:endParaRPr lang="en-US" dirty="0">
              <a:solidFill>
                <a:schemeClr val="bg1"/>
              </a:solidFill>
            </a:endParaRPr>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00" y="5419304"/>
            <a:ext cx="1219200" cy="1310680"/>
          </a:xfrm>
          <a:prstGeom prst="rect">
            <a:avLst/>
          </a:prstGeom>
        </p:spPr>
      </p:pic>
    </p:spTree>
    <p:extLst>
      <p:ext uri="{BB962C8B-B14F-4D97-AF65-F5344CB8AC3E}">
        <p14:creationId xmlns:p14="http://schemas.microsoft.com/office/powerpoint/2010/main" val="2243588266"/>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96957" y="857250"/>
            <a:ext cx="7772400" cy="824948"/>
          </a:xfrm>
        </p:spPr>
        <p:txBody>
          <a:bodyPr/>
          <a:lstStyle/>
          <a:p>
            <a:r>
              <a:rPr lang="en-US" b="1" dirty="0" smtClean="0">
                <a:solidFill>
                  <a:schemeClr val="bg1"/>
                </a:solidFill>
              </a:rPr>
              <a:t>HIP QUADRANTS</a:t>
            </a:r>
            <a:endParaRPr lang="en-US" b="1" dirty="0">
              <a:solidFill>
                <a:schemeClr val="bg1"/>
              </a:solidFill>
            </a:endParaRPr>
          </a:p>
        </p:txBody>
      </p:sp>
      <p:sp>
        <p:nvSpPr>
          <p:cNvPr id="3" name="Subtitle 2"/>
          <p:cNvSpPr>
            <a:spLocks noGrp="1"/>
          </p:cNvSpPr>
          <p:nvPr>
            <p:ph type="subTitle" idx="1"/>
          </p:nvPr>
        </p:nvSpPr>
        <p:spPr>
          <a:xfrm>
            <a:off x="258418" y="1762953"/>
            <a:ext cx="4124739" cy="1746803"/>
          </a:xfrm>
        </p:spPr>
        <p:txBody>
          <a:bodyPr>
            <a:normAutofit fontScale="70000" lnSpcReduction="20000"/>
          </a:bodyPr>
          <a:lstStyle/>
          <a:p>
            <a:r>
              <a:rPr lang="en-US" b="1" dirty="0" smtClean="0">
                <a:solidFill>
                  <a:schemeClr val="bg1"/>
                </a:solidFill>
              </a:rPr>
              <a:t>ANTERIOR</a:t>
            </a:r>
          </a:p>
          <a:p>
            <a:pPr algn="l"/>
            <a:r>
              <a:rPr lang="en-US" dirty="0" smtClean="0">
                <a:solidFill>
                  <a:schemeClr val="bg1"/>
                </a:solidFill>
              </a:rPr>
              <a:t>ANTERIOR RECESS,  LABRUM, ILIOFEMORAL LIGAMENT</a:t>
            </a:r>
          </a:p>
          <a:p>
            <a:pPr algn="l"/>
            <a:r>
              <a:rPr lang="en-US" dirty="0" smtClean="0">
                <a:solidFill>
                  <a:schemeClr val="bg1"/>
                </a:solidFill>
              </a:rPr>
              <a:t>ILIOPSOAS TENDON</a:t>
            </a:r>
          </a:p>
          <a:p>
            <a:pPr algn="l"/>
            <a:r>
              <a:rPr lang="en-US" dirty="0" smtClean="0">
                <a:solidFill>
                  <a:schemeClr val="bg1"/>
                </a:solidFill>
              </a:rPr>
              <a:t>RECTUS FEMORIS</a:t>
            </a:r>
          </a:p>
          <a:p>
            <a:pPr algn="l"/>
            <a:endParaRPr lang="en-US" dirty="0">
              <a:solidFill>
                <a:schemeClr val="bg1"/>
              </a:solidFill>
            </a:endParaRPr>
          </a:p>
          <a:p>
            <a:endParaRPr lang="en-US" dirty="0">
              <a:solidFill>
                <a:schemeClr val="bg1"/>
              </a:solidFill>
            </a:endParaRPr>
          </a:p>
        </p:txBody>
      </p:sp>
      <p:sp>
        <p:nvSpPr>
          <p:cNvPr id="4" name="TextBox 3"/>
          <p:cNvSpPr txBox="1"/>
          <p:nvPr/>
        </p:nvSpPr>
        <p:spPr>
          <a:xfrm>
            <a:off x="497850" y="3590511"/>
            <a:ext cx="3482172" cy="1384995"/>
          </a:xfrm>
          <a:prstGeom prst="rect">
            <a:avLst/>
          </a:prstGeom>
          <a:noFill/>
        </p:spPr>
        <p:txBody>
          <a:bodyPr wrap="none" rtlCol="0">
            <a:spAutoFit/>
          </a:bodyPr>
          <a:lstStyle/>
          <a:p>
            <a:pPr algn="ctr"/>
            <a:r>
              <a:rPr lang="en-US" sz="2100" b="1" dirty="0">
                <a:solidFill>
                  <a:schemeClr val="bg1"/>
                </a:solidFill>
              </a:rPr>
              <a:t>MEDIAL</a:t>
            </a:r>
          </a:p>
          <a:p>
            <a:r>
              <a:rPr lang="en-US" sz="2100" dirty="0" smtClean="0">
                <a:solidFill>
                  <a:schemeClr val="bg1"/>
                </a:solidFill>
              </a:rPr>
              <a:t>ADDUCTORS	</a:t>
            </a:r>
            <a:endParaRPr lang="en-US" sz="2100" dirty="0">
              <a:solidFill>
                <a:schemeClr val="bg1"/>
              </a:solidFill>
            </a:endParaRPr>
          </a:p>
          <a:p>
            <a:r>
              <a:rPr lang="en-US" sz="2100" dirty="0">
                <a:solidFill>
                  <a:schemeClr val="bg1"/>
                </a:solidFill>
              </a:rPr>
              <a:t>  </a:t>
            </a:r>
            <a:r>
              <a:rPr lang="en-US" sz="2100" dirty="0" smtClean="0">
                <a:solidFill>
                  <a:schemeClr val="bg1"/>
                </a:solidFill>
              </a:rPr>
              <a:t> - LONGUS, BREVIS, MAGNUS</a:t>
            </a:r>
            <a:endParaRPr lang="en-US" sz="2100" dirty="0">
              <a:solidFill>
                <a:schemeClr val="bg1"/>
              </a:solidFill>
            </a:endParaRPr>
          </a:p>
          <a:p>
            <a:endParaRPr lang="en-US" sz="2100" dirty="0">
              <a:solidFill>
                <a:schemeClr val="bg1"/>
              </a:solidFill>
            </a:endParaRPr>
          </a:p>
        </p:txBody>
      </p:sp>
      <p:sp>
        <p:nvSpPr>
          <p:cNvPr id="5" name="TextBox 4"/>
          <p:cNvSpPr txBox="1"/>
          <p:nvPr/>
        </p:nvSpPr>
        <p:spPr>
          <a:xfrm>
            <a:off x="4371972" y="1692137"/>
            <a:ext cx="3722494" cy="1408078"/>
          </a:xfrm>
          <a:prstGeom prst="rect">
            <a:avLst/>
          </a:prstGeom>
          <a:noFill/>
        </p:spPr>
        <p:txBody>
          <a:bodyPr wrap="none" rtlCol="0">
            <a:spAutoFit/>
          </a:bodyPr>
          <a:lstStyle/>
          <a:p>
            <a:r>
              <a:rPr lang="en-US" sz="2250" b="1" dirty="0"/>
              <a:t>                     </a:t>
            </a:r>
            <a:r>
              <a:rPr lang="en-US" sz="2250" b="1" dirty="0">
                <a:solidFill>
                  <a:schemeClr val="bg1"/>
                </a:solidFill>
              </a:rPr>
              <a:t>LATERAL</a:t>
            </a:r>
            <a:r>
              <a:rPr lang="en-US" sz="1350" dirty="0">
                <a:solidFill>
                  <a:schemeClr val="bg1"/>
                </a:solidFill>
              </a:rPr>
              <a:t/>
            </a:r>
            <a:br>
              <a:rPr lang="en-US" sz="1350" dirty="0">
                <a:solidFill>
                  <a:schemeClr val="bg1"/>
                </a:solidFill>
              </a:rPr>
            </a:br>
            <a:r>
              <a:rPr lang="en-US" sz="2100" dirty="0" smtClean="0">
                <a:solidFill>
                  <a:schemeClr val="bg1"/>
                </a:solidFill>
              </a:rPr>
              <a:t>GLUTEUS TENDONS</a:t>
            </a:r>
          </a:p>
          <a:p>
            <a:r>
              <a:rPr lang="en-US" sz="2100" dirty="0" smtClean="0">
                <a:solidFill>
                  <a:schemeClr val="bg1"/>
                </a:solidFill>
              </a:rPr>
              <a:t>  -MINIMUS, MEDIUS, MAXIMUS</a:t>
            </a:r>
            <a:r>
              <a:rPr lang="en-US" sz="2100" dirty="0">
                <a:solidFill>
                  <a:schemeClr val="bg1"/>
                </a:solidFill>
              </a:rPr>
              <a:t/>
            </a:r>
            <a:br>
              <a:rPr lang="en-US" sz="2100" dirty="0">
                <a:solidFill>
                  <a:schemeClr val="bg1"/>
                </a:solidFill>
              </a:rPr>
            </a:br>
            <a:r>
              <a:rPr lang="en-US" sz="2100" dirty="0" smtClean="0">
                <a:solidFill>
                  <a:schemeClr val="bg1"/>
                </a:solidFill>
              </a:rPr>
              <a:t>TROCHANTERIC BURSA</a:t>
            </a:r>
            <a:endParaRPr lang="en-US" sz="2100" dirty="0">
              <a:solidFill>
                <a:schemeClr val="bg1"/>
              </a:solidFill>
            </a:endParaRPr>
          </a:p>
        </p:txBody>
      </p:sp>
      <p:sp>
        <p:nvSpPr>
          <p:cNvPr id="6" name="TextBox 5"/>
          <p:cNvSpPr txBox="1"/>
          <p:nvPr/>
        </p:nvSpPr>
        <p:spPr>
          <a:xfrm>
            <a:off x="4611757" y="3590511"/>
            <a:ext cx="3657600" cy="2516073"/>
          </a:xfrm>
          <a:prstGeom prst="rect">
            <a:avLst/>
          </a:prstGeom>
          <a:noFill/>
        </p:spPr>
        <p:txBody>
          <a:bodyPr wrap="square" rtlCol="0">
            <a:spAutoFit/>
          </a:bodyPr>
          <a:lstStyle/>
          <a:p>
            <a:r>
              <a:rPr lang="en-US" sz="2250" b="1" dirty="0">
                <a:solidFill>
                  <a:schemeClr val="bg1"/>
                </a:solidFill>
              </a:rPr>
              <a:t>           POSTERIOR</a:t>
            </a:r>
            <a:r>
              <a:rPr lang="en-US" sz="1350" dirty="0">
                <a:solidFill>
                  <a:schemeClr val="bg1"/>
                </a:solidFill>
              </a:rPr>
              <a:t/>
            </a:r>
            <a:br>
              <a:rPr lang="en-US" sz="1350" dirty="0">
                <a:solidFill>
                  <a:schemeClr val="bg1"/>
                </a:solidFill>
              </a:rPr>
            </a:br>
            <a:r>
              <a:rPr lang="en-US" sz="2250" dirty="0" smtClean="0">
                <a:solidFill>
                  <a:schemeClr val="bg1"/>
                </a:solidFill>
              </a:rPr>
              <a:t>HAMSTRINGS</a:t>
            </a:r>
          </a:p>
          <a:p>
            <a:r>
              <a:rPr lang="en-US" sz="2250" dirty="0" smtClean="0">
                <a:solidFill>
                  <a:schemeClr val="bg1"/>
                </a:solidFill>
              </a:rPr>
              <a:t> - SEMITENDONOSUS</a:t>
            </a:r>
          </a:p>
          <a:p>
            <a:r>
              <a:rPr lang="en-US" sz="2250" dirty="0">
                <a:solidFill>
                  <a:schemeClr val="bg1"/>
                </a:solidFill>
              </a:rPr>
              <a:t> </a:t>
            </a:r>
            <a:r>
              <a:rPr lang="en-US" sz="2250" dirty="0" smtClean="0">
                <a:solidFill>
                  <a:schemeClr val="bg1"/>
                </a:solidFill>
              </a:rPr>
              <a:t>- SEMIMEMBRANOSUS    </a:t>
            </a:r>
            <a:br>
              <a:rPr lang="en-US" sz="2250" dirty="0" smtClean="0">
                <a:solidFill>
                  <a:schemeClr val="bg1"/>
                </a:solidFill>
              </a:rPr>
            </a:br>
            <a:r>
              <a:rPr lang="en-US" sz="2250" dirty="0" smtClean="0">
                <a:solidFill>
                  <a:schemeClr val="bg1"/>
                </a:solidFill>
              </a:rPr>
              <a:t> -BICEPS FEMORIS</a:t>
            </a:r>
          </a:p>
          <a:p>
            <a:r>
              <a:rPr lang="en-US" sz="2250" dirty="0" smtClean="0">
                <a:solidFill>
                  <a:schemeClr val="bg1"/>
                </a:solidFill>
              </a:rPr>
              <a:t>SCIATIC NERVE</a:t>
            </a:r>
          </a:p>
          <a:p>
            <a:r>
              <a:rPr lang="en-US" sz="2250" dirty="0" smtClean="0">
                <a:solidFill>
                  <a:schemeClr val="bg1"/>
                </a:solidFill>
              </a:rPr>
              <a:t>ISCHIOFEMORAL SPACE</a:t>
            </a:r>
            <a:endParaRPr lang="en-US" sz="2250" dirty="0">
              <a:solidFill>
                <a:schemeClr val="bg1"/>
              </a:solidFill>
            </a:endParaRP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200" y="5381778"/>
            <a:ext cx="1113114" cy="1440086"/>
          </a:xfrm>
          <a:prstGeom prst="rect">
            <a:avLst/>
          </a:prstGeom>
        </p:spPr>
      </p:pic>
    </p:spTree>
    <p:extLst>
      <p:ext uri="{BB962C8B-B14F-4D97-AF65-F5344CB8AC3E}">
        <p14:creationId xmlns:p14="http://schemas.microsoft.com/office/powerpoint/2010/main" val="313309439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ctrTitle"/>
          </p:nvPr>
        </p:nvSpPr>
        <p:spPr>
          <a:xfrm>
            <a:off x="533400" y="228600"/>
            <a:ext cx="7772400" cy="1470025"/>
          </a:xfrm>
        </p:spPr>
        <p:txBody>
          <a:bodyPr/>
          <a:lstStyle/>
          <a:p>
            <a:r>
              <a:rPr lang="en-US" dirty="0" smtClean="0">
                <a:solidFill>
                  <a:schemeClr val="bg1"/>
                </a:solidFill>
              </a:rPr>
              <a:t>Recommended annotations</a:t>
            </a:r>
            <a:endParaRPr lang="en-US" dirty="0">
              <a:solidFill>
                <a:schemeClr val="bg1"/>
              </a:solidFill>
            </a:endParaRPr>
          </a:p>
        </p:txBody>
      </p:sp>
      <p:sp>
        <p:nvSpPr>
          <p:cNvPr id="7" name="Subtitle 6"/>
          <p:cNvSpPr>
            <a:spLocks noGrp="1"/>
          </p:cNvSpPr>
          <p:nvPr>
            <p:ph type="subTitle" idx="1"/>
          </p:nvPr>
        </p:nvSpPr>
        <p:spPr>
          <a:xfrm>
            <a:off x="0" y="1981200"/>
            <a:ext cx="9144000" cy="3657600"/>
          </a:xfrm>
        </p:spPr>
        <p:txBody>
          <a:bodyPr>
            <a:normAutofit/>
          </a:bodyPr>
          <a:lstStyle/>
          <a:p>
            <a:pPr algn="l"/>
            <a:endParaRPr lang="en-US" sz="2400" dirty="0" smtClean="0">
              <a:solidFill>
                <a:schemeClr val="bg1"/>
              </a:solidFill>
            </a:endParaRPr>
          </a:p>
          <a:p>
            <a:pPr algn="l"/>
            <a:r>
              <a:rPr lang="en-US" sz="2400" b="1" dirty="0" smtClean="0">
                <a:solidFill>
                  <a:schemeClr val="bg1"/>
                </a:solidFill>
              </a:rPr>
              <a:t>RA OBLIQUES </a:t>
            </a:r>
            <a:r>
              <a:rPr lang="en-US" sz="2400" dirty="0" smtClean="0">
                <a:solidFill>
                  <a:schemeClr val="bg1"/>
                </a:solidFill>
              </a:rPr>
              <a:t>– rectus abdominis oblique musculature (spigelian hernia)</a:t>
            </a:r>
          </a:p>
          <a:p>
            <a:pPr algn="l"/>
            <a:r>
              <a:rPr lang="en-US" sz="2400" b="1" dirty="0" smtClean="0">
                <a:solidFill>
                  <a:schemeClr val="bg1"/>
                </a:solidFill>
              </a:rPr>
              <a:t>IEA</a:t>
            </a:r>
            <a:r>
              <a:rPr lang="en-US" sz="2400" dirty="0" smtClean="0">
                <a:solidFill>
                  <a:schemeClr val="bg1"/>
                </a:solidFill>
              </a:rPr>
              <a:t>- inferior epigastric artery (inguinal hernia - direct and indirect)</a:t>
            </a:r>
          </a:p>
          <a:p>
            <a:pPr algn="l"/>
            <a:r>
              <a:rPr lang="en-US" sz="2400" b="1" dirty="0" smtClean="0">
                <a:solidFill>
                  <a:schemeClr val="bg1"/>
                </a:solidFill>
              </a:rPr>
              <a:t>FEMORAL</a:t>
            </a:r>
            <a:r>
              <a:rPr lang="en-US" sz="2400" dirty="0" smtClean="0">
                <a:solidFill>
                  <a:schemeClr val="bg1"/>
                </a:solidFill>
              </a:rPr>
              <a:t>- at level of common femoral vein (femoral hernia)</a:t>
            </a:r>
          </a:p>
          <a:p>
            <a:pPr algn="l"/>
            <a:r>
              <a:rPr lang="en-US" sz="2400" b="1" dirty="0" smtClean="0">
                <a:solidFill>
                  <a:schemeClr val="bg1"/>
                </a:solidFill>
              </a:rPr>
              <a:t>SYMPH</a:t>
            </a:r>
            <a:r>
              <a:rPr lang="en-US" sz="2400" dirty="0" smtClean="0">
                <a:solidFill>
                  <a:schemeClr val="bg1"/>
                </a:solidFill>
              </a:rPr>
              <a:t>- level of pubic tubercle </a:t>
            </a:r>
          </a:p>
          <a:p>
            <a:pPr algn="l"/>
            <a:r>
              <a:rPr lang="en-US" sz="2400" b="1" dirty="0" smtClean="0">
                <a:solidFill>
                  <a:schemeClr val="bg1"/>
                </a:solidFill>
              </a:rPr>
              <a:t>SAX</a:t>
            </a:r>
            <a:r>
              <a:rPr lang="en-US" sz="2400" dirty="0" smtClean="0">
                <a:solidFill>
                  <a:schemeClr val="bg1"/>
                </a:solidFill>
              </a:rPr>
              <a:t>- short axis</a:t>
            </a:r>
          </a:p>
          <a:p>
            <a:pPr algn="l"/>
            <a:r>
              <a:rPr lang="en-US" sz="2400" b="1" dirty="0" smtClean="0">
                <a:solidFill>
                  <a:schemeClr val="bg1"/>
                </a:solidFill>
              </a:rPr>
              <a:t>LAX</a:t>
            </a:r>
            <a:r>
              <a:rPr lang="en-US" sz="2400" dirty="0" smtClean="0">
                <a:solidFill>
                  <a:schemeClr val="bg1"/>
                </a:solidFill>
              </a:rPr>
              <a:t> –long axis</a:t>
            </a:r>
            <a:endParaRPr lang="en-US" sz="2400" dirty="0">
              <a:solidFill>
                <a:schemeClr val="bg1"/>
              </a:solidFill>
            </a:endParaRPr>
          </a:p>
          <a:p>
            <a:pPr algn="l"/>
            <a:endParaRPr lang="en-US" sz="2400" dirty="0">
              <a:solidFill>
                <a:schemeClr val="bg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5547320"/>
            <a:ext cx="1219200" cy="1310680"/>
          </a:xfrm>
          <a:prstGeom prst="rect">
            <a:avLst/>
          </a:prstGeom>
        </p:spPr>
      </p:pic>
    </p:spTree>
    <p:extLst>
      <p:ext uri="{BB962C8B-B14F-4D97-AF65-F5344CB8AC3E}">
        <p14:creationId xmlns:p14="http://schemas.microsoft.com/office/powerpoint/2010/main" val="366887030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0"/>
          <p:cNvSpPr>
            <a:spLocks noGrp="1"/>
          </p:cNvSpPr>
          <p:nvPr>
            <p:ph type="ctrTitle"/>
          </p:nvPr>
        </p:nvSpPr>
        <p:spPr>
          <a:xfrm>
            <a:off x="685800" y="228600"/>
            <a:ext cx="7772400" cy="1470025"/>
          </a:xfrm>
        </p:spPr>
        <p:txBody>
          <a:bodyPr/>
          <a:lstStyle/>
          <a:p>
            <a:r>
              <a:rPr lang="en-US" b="1" dirty="0" smtClean="0">
                <a:solidFill>
                  <a:schemeClr val="bg1"/>
                </a:solidFill>
              </a:rPr>
              <a:t>Scanning tips</a:t>
            </a:r>
            <a:endParaRPr lang="en-US" b="1" dirty="0">
              <a:solidFill>
                <a:schemeClr val="bg1"/>
              </a:solidFill>
            </a:endParaRPr>
          </a:p>
        </p:txBody>
      </p:sp>
      <p:sp>
        <p:nvSpPr>
          <p:cNvPr id="12" name="Subtitle 11"/>
          <p:cNvSpPr>
            <a:spLocks noGrp="1"/>
          </p:cNvSpPr>
          <p:nvPr>
            <p:ph type="subTitle" idx="1"/>
          </p:nvPr>
        </p:nvSpPr>
        <p:spPr>
          <a:xfrm>
            <a:off x="381000" y="1295400"/>
            <a:ext cx="8229600" cy="5029200"/>
          </a:xfrm>
        </p:spPr>
        <p:txBody>
          <a:bodyPr>
            <a:normAutofit lnSpcReduction="10000"/>
          </a:bodyPr>
          <a:lstStyle/>
          <a:p>
            <a:pPr marL="342900" indent="-342900" algn="l">
              <a:buFont typeface="Wingdings" pitchFamily="2" charset="2"/>
              <a:buChar char="§"/>
            </a:pPr>
            <a:r>
              <a:rPr lang="en-US" sz="2400" b="1" dirty="0" smtClean="0">
                <a:solidFill>
                  <a:schemeClr val="bg1"/>
                </a:solidFill>
              </a:rPr>
              <a:t>Do not place excessive pressure on transducer</a:t>
            </a:r>
          </a:p>
          <a:p>
            <a:pPr marL="342900" indent="-342900" algn="l">
              <a:buFont typeface="Wingdings" pitchFamily="2" charset="2"/>
              <a:buChar char="§"/>
            </a:pPr>
            <a:r>
              <a:rPr lang="en-US" sz="2400" b="1" dirty="0" smtClean="0">
                <a:solidFill>
                  <a:schemeClr val="bg1"/>
                </a:solidFill>
              </a:rPr>
              <a:t>ALWAYS keep anatomic landmarks in view –aids radiologist</a:t>
            </a:r>
          </a:p>
          <a:p>
            <a:pPr marL="342900" indent="-342900" algn="l">
              <a:buFont typeface="Wingdings" pitchFamily="2" charset="2"/>
              <a:buChar char="§"/>
            </a:pPr>
            <a:r>
              <a:rPr lang="en-US" sz="2400" b="1" dirty="0" smtClean="0">
                <a:solidFill>
                  <a:schemeClr val="bg1"/>
                </a:solidFill>
              </a:rPr>
              <a:t>Increase abdominal pressure </a:t>
            </a:r>
          </a:p>
          <a:p>
            <a:pPr marL="800100" lvl="1" indent="-342900" algn="l">
              <a:buFont typeface="Wingdings" pitchFamily="2" charset="2"/>
              <a:buChar char="§"/>
            </a:pPr>
            <a:r>
              <a:rPr lang="en-US" sz="2000" b="1" dirty="0" smtClean="0">
                <a:solidFill>
                  <a:schemeClr val="bg1"/>
                </a:solidFill>
              </a:rPr>
              <a:t>Valsalva -by having patient blow on back of hand</a:t>
            </a:r>
          </a:p>
          <a:p>
            <a:pPr marL="800100" lvl="1" indent="-342900" algn="l">
              <a:buFont typeface="Arial" pitchFamily="34" charset="0"/>
              <a:buChar char="•"/>
            </a:pPr>
            <a:r>
              <a:rPr lang="en-US" sz="2000" b="1" dirty="0" smtClean="0">
                <a:solidFill>
                  <a:schemeClr val="bg1"/>
                </a:solidFill>
              </a:rPr>
              <a:t>Elderly may have difficulty with valsalva use coughing technique</a:t>
            </a:r>
          </a:p>
          <a:p>
            <a:pPr marL="800100" lvl="1" indent="-342900" algn="l">
              <a:buFont typeface="Arial" pitchFamily="34" charset="0"/>
              <a:buChar char="•"/>
            </a:pPr>
            <a:r>
              <a:rPr lang="en-US" sz="2000" b="1" dirty="0" smtClean="0">
                <a:solidFill>
                  <a:schemeClr val="bg1"/>
                </a:solidFill>
              </a:rPr>
              <a:t>Abdominal crunches</a:t>
            </a:r>
          </a:p>
          <a:p>
            <a:pPr marL="342900" indent="-342900" algn="l">
              <a:buFont typeface="Wingdings" pitchFamily="2" charset="2"/>
              <a:buChar char="§"/>
            </a:pPr>
            <a:r>
              <a:rPr lang="en-US" sz="2400" b="1" dirty="0" smtClean="0">
                <a:solidFill>
                  <a:schemeClr val="bg1"/>
                </a:solidFill>
              </a:rPr>
              <a:t>Gradual increase in pressure identifies hernia’s better than a large, sudden increase</a:t>
            </a:r>
          </a:p>
          <a:p>
            <a:pPr marL="342900" indent="-342900" algn="l">
              <a:buFont typeface="Wingdings" pitchFamily="2" charset="2"/>
              <a:buChar char="§"/>
            </a:pPr>
            <a:r>
              <a:rPr lang="en-US" sz="2400" b="1" dirty="0" smtClean="0">
                <a:solidFill>
                  <a:schemeClr val="bg1"/>
                </a:solidFill>
              </a:rPr>
              <a:t>Use power doppler to identify IEA</a:t>
            </a:r>
          </a:p>
          <a:p>
            <a:pPr marL="342900" indent="-342900" algn="l">
              <a:buFont typeface="Wingdings" pitchFamily="2" charset="2"/>
              <a:buChar char="§"/>
            </a:pPr>
            <a:r>
              <a:rPr lang="en-US" sz="2400" b="1" dirty="0" smtClean="0">
                <a:solidFill>
                  <a:schemeClr val="bg1"/>
                </a:solidFill>
              </a:rPr>
              <a:t>If no hernia is identified during exam and patient states there is a protrusion when standing, scan patient erect</a:t>
            </a:r>
          </a:p>
          <a:p>
            <a:pPr marL="342900" indent="-342900" algn="l">
              <a:buFont typeface="Wingdings" pitchFamily="2" charset="2"/>
              <a:buChar char="§"/>
            </a:pPr>
            <a:r>
              <a:rPr lang="en-US" sz="2400" b="1" dirty="0" smtClean="0">
                <a:solidFill>
                  <a:schemeClr val="bg1"/>
                </a:solidFill>
              </a:rPr>
              <a:t>If hernia is found on contralateral side always note in report if it is </a:t>
            </a:r>
            <a:r>
              <a:rPr lang="en-US" sz="2400" b="1" dirty="0">
                <a:solidFill>
                  <a:schemeClr val="bg1"/>
                </a:solidFill>
              </a:rPr>
              <a:t>a</a:t>
            </a:r>
            <a:r>
              <a:rPr lang="en-US" sz="2400" b="1" dirty="0" smtClean="0">
                <a:solidFill>
                  <a:schemeClr val="bg1"/>
                </a:solidFill>
              </a:rPr>
              <a:t>symptomatic</a:t>
            </a:r>
          </a:p>
          <a:p>
            <a:pPr algn="l"/>
            <a:endParaRPr lang="en-US" sz="2400" b="1" dirty="0">
              <a:solidFill>
                <a:schemeClr val="bg1"/>
              </a:solidFill>
            </a:endParaRPr>
          </a:p>
          <a:p>
            <a:pPr algn="l"/>
            <a:endParaRPr lang="en-US" sz="2400" b="1" dirty="0" smtClean="0">
              <a:solidFill>
                <a:schemeClr val="bg1"/>
              </a:solidFill>
            </a:endParaRPr>
          </a:p>
          <a:p>
            <a:pPr algn="l"/>
            <a:endParaRPr lang="en-US" sz="2400" dirty="0" smtClean="0">
              <a:solidFill>
                <a:schemeClr val="bg1"/>
              </a:solidFill>
            </a:endParaRPr>
          </a:p>
          <a:p>
            <a:pPr algn="l"/>
            <a:endParaRPr lang="en-US" sz="2400" dirty="0" smtClean="0">
              <a:solidFill>
                <a:schemeClr val="bg1"/>
              </a:solidFill>
            </a:endParaRPr>
          </a:p>
          <a:p>
            <a:pPr algn="l"/>
            <a:endParaRPr lang="en-US" sz="2400" dirty="0">
              <a:solidFill>
                <a:schemeClr val="bg1"/>
              </a:solidFill>
            </a:endParaRP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5791200"/>
            <a:ext cx="1219200" cy="1310680"/>
          </a:xfrm>
          <a:prstGeom prst="rect">
            <a:avLst/>
          </a:prstGeom>
        </p:spPr>
      </p:pic>
    </p:spTree>
    <p:extLst>
      <p:ext uri="{BB962C8B-B14F-4D97-AF65-F5344CB8AC3E}">
        <p14:creationId xmlns:p14="http://schemas.microsoft.com/office/powerpoint/2010/main" val="349769821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bg1"/>
                </a:solidFill>
              </a:rPr>
              <a:t>Spigelian Hernia</a:t>
            </a:r>
            <a:endParaRPr lang="en-US" dirty="0"/>
          </a:p>
        </p:txBody>
      </p:sp>
      <p:sp>
        <p:nvSpPr>
          <p:cNvPr id="4" name="Text Placeholder 3"/>
          <p:cNvSpPr>
            <a:spLocks noGrp="1"/>
          </p:cNvSpPr>
          <p:nvPr>
            <p:ph type="body" sz="half" idx="2"/>
          </p:nvPr>
        </p:nvSpPr>
        <p:spPr/>
        <p:txBody>
          <a:bodyPr/>
          <a:lstStyle/>
          <a:p>
            <a:pPr lvl="0"/>
            <a:r>
              <a:rPr lang="en-US" sz="2000" dirty="0">
                <a:solidFill>
                  <a:prstClr val="black"/>
                </a:solidFill>
              </a:rPr>
              <a:t>Hernia that occurs in the spigelian fascia</a:t>
            </a:r>
          </a:p>
          <a:p>
            <a:pPr marL="285750" lvl="0" indent="-285750">
              <a:buFont typeface="Arial" pitchFamily="34" charset="0"/>
              <a:buChar char="•"/>
            </a:pPr>
            <a:r>
              <a:rPr lang="en-US" sz="2000" dirty="0">
                <a:solidFill>
                  <a:prstClr val="black"/>
                </a:solidFill>
              </a:rPr>
              <a:t>Begins along the linea semilunaris, a line of tissue situated on each side of the lateral border of the rectus abdominis </a:t>
            </a:r>
          </a:p>
          <a:p>
            <a:pPr marL="285750" lvl="0" indent="-285750">
              <a:buFont typeface="Arial" pitchFamily="34" charset="0"/>
              <a:buChar char="•"/>
            </a:pPr>
            <a:r>
              <a:rPr lang="en-US" sz="2000" dirty="0">
                <a:solidFill>
                  <a:prstClr val="black"/>
                </a:solidFill>
              </a:rPr>
              <a:t>Relatively rare compared to other hernia’s</a:t>
            </a:r>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5547320"/>
            <a:ext cx="1219200" cy="1310680"/>
          </a:xfrm>
          <a:prstGeom prst="rect">
            <a:avLst/>
          </a:prstGeom>
        </p:spPr>
      </p:pic>
      <p:pic>
        <p:nvPicPr>
          <p:cNvPr id="7"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495800" y="1259258"/>
            <a:ext cx="3581400" cy="4150942"/>
          </a:xfrm>
        </p:spPr>
      </p:pic>
    </p:spTree>
    <p:extLst>
      <p:ext uri="{BB962C8B-B14F-4D97-AF65-F5344CB8AC3E}">
        <p14:creationId xmlns:p14="http://schemas.microsoft.com/office/powerpoint/2010/main" val="267246308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solidFill>
                  <a:schemeClr val="bg1"/>
                </a:solidFill>
              </a:rPr>
              <a:t>Spigelian</a:t>
            </a:r>
            <a:endParaRPr lang="en-US" b="1" dirty="0">
              <a:solidFill>
                <a:schemeClr val="bg1"/>
              </a:solidFill>
            </a:endParaRPr>
          </a:p>
        </p:txBody>
      </p:sp>
      <p:sp>
        <p:nvSpPr>
          <p:cNvPr id="6" name="Text Placeholder 5"/>
          <p:cNvSpPr>
            <a:spLocks noGrp="1"/>
          </p:cNvSpPr>
          <p:nvPr>
            <p:ph type="body" idx="1"/>
          </p:nvPr>
        </p:nvSpPr>
        <p:spPr>
          <a:xfrm>
            <a:off x="381000" y="1295400"/>
            <a:ext cx="4040188" cy="639762"/>
          </a:xfrm>
        </p:spPr>
        <p:txBody>
          <a:bodyPr>
            <a:normAutofit fontScale="92500" lnSpcReduction="20000"/>
          </a:bodyPr>
          <a:lstStyle/>
          <a:p>
            <a:r>
              <a:rPr lang="en-US" dirty="0" smtClean="0">
                <a:solidFill>
                  <a:schemeClr val="bg1"/>
                </a:solidFill>
              </a:rPr>
              <a:t>SAX start at level of internal and external oblique musculature </a:t>
            </a:r>
            <a:endParaRPr lang="en-US" dirty="0">
              <a:solidFill>
                <a:schemeClr val="bg1"/>
              </a:solidFill>
            </a:endParaRPr>
          </a:p>
        </p:txBody>
      </p:sp>
      <p:pic>
        <p:nvPicPr>
          <p:cNvPr id="11" name="Content Placeholder 10"/>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3772" t="16730"/>
          <a:stretch/>
        </p:blipFill>
        <p:spPr>
          <a:xfrm>
            <a:off x="32952" y="2743200"/>
            <a:ext cx="4464436" cy="2949720"/>
          </a:xfrm>
        </p:spPr>
      </p:pic>
      <p:sp>
        <p:nvSpPr>
          <p:cNvPr id="8" name="Text Placeholder 7"/>
          <p:cNvSpPr>
            <a:spLocks noGrp="1"/>
          </p:cNvSpPr>
          <p:nvPr>
            <p:ph type="body" sz="quarter" idx="3"/>
          </p:nvPr>
        </p:nvSpPr>
        <p:spPr/>
        <p:txBody>
          <a:bodyPr>
            <a:noAutofit/>
          </a:bodyPr>
          <a:lstStyle/>
          <a:p>
            <a:r>
              <a:rPr lang="en-US" sz="2000" dirty="0" smtClean="0">
                <a:solidFill>
                  <a:schemeClr val="bg1"/>
                </a:solidFill>
              </a:rPr>
              <a:t>Move transducer inferior where  epigastric vessels are posterior to rectus abdominis</a:t>
            </a:r>
            <a:endParaRPr lang="en-US" sz="2000" dirty="0">
              <a:solidFill>
                <a:schemeClr val="bg1"/>
              </a:solidFill>
            </a:endParaRPr>
          </a:p>
        </p:txBody>
      </p:sp>
      <p:pic>
        <p:nvPicPr>
          <p:cNvPr id="15" name="Content Placeholder 14"/>
          <p:cNvPicPr>
            <a:picLocks noGrp="1" noChangeAspect="1"/>
          </p:cNvPicPr>
          <p:nvPr>
            <p:ph sz="quarter" idx="4"/>
          </p:nvPr>
        </p:nvPicPr>
        <p:blipFill rotWithShape="1">
          <a:blip r:embed="rId3">
            <a:extLst>
              <a:ext uri="{28A0092B-C50C-407E-A947-70E740481C1C}">
                <a14:useLocalDpi xmlns:a14="http://schemas.microsoft.com/office/drawing/2010/main" val="0"/>
              </a:ext>
            </a:extLst>
          </a:blip>
          <a:srcRect l="6019" t="21701"/>
          <a:stretch/>
        </p:blipFill>
        <p:spPr>
          <a:xfrm>
            <a:off x="4637224" y="2667000"/>
            <a:ext cx="4038074" cy="3025920"/>
          </a:xfr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5547320"/>
            <a:ext cx="1219200" cy="1310680"/>
          </a:xfrm>
          <a:prstGeom prst="rect">
            <a:avLst/>
          </a:prstGeom>
        </p:spPr>
      </p:pic>
    </p:spTree>
    <p:extLst>
      <p:ext uri="{BB962C8B-B14F-4D97-AF65-F5344CB8AC3E}">
        <p14:creationId xmlns:p14="http://schemas.microsoft.com/office/powerpoint/2010/main" val="246610933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lang="en-US" sz="2800" dirty="0" smtClean="0">
                <a:solidFill>
                  <a:schemeClr val="bg1"/>
                </a:solidFill>
              </a:rPr>
              <a:t>Spigelian</a:t>
            </a:r>
            <a:br>
              <a:rPr lang="en-US" sz="2800" dirty="0" smtClean="0">
                <a:solidFill>
                  <a:schemeClr val="bg1"/>
                </a:solidFill>
              </a:rPr>
            </a:br>
            <a:endParaRPr lang="en-US" sz="2800" dirty="0">
              <a:solidFill>
                <a:schemeClr val="bg1"/>
              </a:solidFill>
            </a:endParaRPr>
          </a:p>
        </p:txBody>
      </p:sp>
      <p:pic>
        <p:nvPicPr>
          <p:cNvPr id="10" name="Content Placeholder 9"/>
          <p:cNvPicPr>
            <a:picLocks noGrp="1" noChangeAspect="1"/>
          </p:cNvPicPr>
          <p:nvPr>
            <p:ph idx="1"/>
          </p:nvPr>
        </p:nvPicPr>
        <p:blipFill rotWithShape="1">
          <a:blip r:embed="rId2">
            <a:extLst>
              <a:ext uri="{28A0092B-C50C-407E-A947-70E740481C1C}">
                <a14:useLocalDpi xmlns:a14="http://schemas.microsoft.com/office/drawing/2010/main" val="0"/>
              </a:ext>
            </a:extLst>
          </a:blip>
          <a:srcRect l="3106" t="14878"/>
          <a:stretch/>
        </p:blipFill>
        <p:spPr>
          <a:xfrm>
            <a:off x="3392994" y="1600200"/>
            <a:ext cx="5293805" cy="3947120"/>
          </a:xfrm>
        </p:spPr>
      </p:pic>
      <p:sp>
        <p:nvSpPr>
          <p:cNvPr id="9" name="Text Placeholder 8"/>
          <p:cNvSpPr>
            <a:spLocks noGrp="1"/>
          </p:cNvSpPr>
          <p:nvPr>
            <p:ph type="body" sz="half" idx="2"/>
          </p:nvPr>
        </p:nvSpPr>
        <p:spPr/>
        <p:txBody>
          <a:bodyPr>
            <a:normAutofit/>
          </a:bodyPr>
          <a:lstStyle/>
          <a:p>
            <a:pPr marL="457200" indent="-457200">
              <a:buFont typeface="Arial" pitchFamily="34" charset="0"/>
              <a:buChar char="•"/>
            </a:pPr>
            <a:r>
              <a:rPr lang="en-US" sz="2800" dirty="0" smtClean="0">
                <a:solidFill>
                  <a:schemeClr val="bg1"/>
                </a:solidFill>
              </a:rPr>
              <a:t>Sweep from oblique muscles to IEA origin during valsalva </a:t>
            </a:r>
            <a:endParaRPr lang="en-US" sz="2800" dirty="0">
              <a:solidFill>
                <a:schemeClr val="bg1"/>
              </a:solidFill>
            </a:endParaRPr>
          </a:p>
          <a:p>
            <a:pPr marL="457200" indent="-457200">
              <a:buFont typeface="Arial" pitchFamily="34" charset="0"/>
              <a:buChar char="•"/>
            </a:pPr>
            <a:r>
              <a:rPr lang="en-US" sz="2800" dirty="0" smtClean="0">
                <a:solidFill>
                  <a:schemeClr val="bg1"/>
                </a:solidFill>
              </a:rPr>
              <a:t>Inspect  for any disruption  in spigelian fascia</a:t>
            </a:r>
          </a:p>
          <a:p>
            <a:pPr marL="457200" indent="-457200">
              <a:buFont typeface="Arial" pitchFamily="34" charset="0"/>
              <a:buChar char="•"/>
            </a:pPr>
            <a:r>
              <a:rPr lang="en-US" sz="2800" dirty="0" smtClean="0">
                <a:solidFill>
                  <a:schemeClr val="bg1"/>
                </a:solidFill>
              </a:rPr>
              <a:t>Power doppler if needed to identify IEA</a:t>
            </a:r>
            <a:endParaRPr lang="en-US" sz="2800" dirty="0">
              <a:solidFill>
                <a:schemeClr val="bg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5547320"/>
            <a:ext cx="1219200" cy="1310680"/>
          </a:xfrm>
          <a:prstGeom prst="rect">
            <a:avLst/>
          </a:prstGeom>
        </p:spPr>
      </p:pic>
    </p:spTree>
    <p:extLst>
      <p:ext uri="{BB962C8B-B14F-4D97-AF65-F5344CB8AC3E}">
        <p14:creationId xmlns:p14="http://schemas.microsoft.com/office/powerpoint/2010/main" val="3402661266"/>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chemeClr val="bg1"/>
                </a:solidFill>
              </a:rPr>
              <a:t>Spigelian</a:t>
            </a:r>
            <a:endParaRPr lang="en-US" b="1" dirty="0">
              <a:solidFill>
                <a:schemeClr val="bg1"/>
              </a:solidFill>
            </a:endParaRPr>
          </a:p>
        </p:txBody>
      </p:sp>
      <p:sp>
        <p:nvSpPr>
          <p:cNvPr id="3" name="Text Placeholder 2"/>
          <p:cNvSpPr>
            <a:spLocks noGrp="1"/>
          </p:cNvSpPr>
          <p:nvPr>
            <p:ph type="body" idx="1"/>
          </p:nvPr>
        </p:nvSpPr>
        <p:spPr/>
        <p:txBody>
          <a:bodyPr/>
          <a:lstStyle/>
          <a:p>
            <a:r>
              <a:rPr lang="en-US" dirty="0" smtClean="0">
                <a:solidFill>
                  <a:schemeClr val="bg1"/>
                </a:solidFill>
              </a:rPr>
              <a:t>Normal</a:t>
            </a:r>
            <a:endParaRPr lang="en-US" dirty="0">
              <a:solidFill>
                <a:schemeClr val="bg1"/>
              </a:solidFill>
            </a:endParaRPr>
          </a:p>
        </p:txBody>
      </p:sp>
      <p:pic>
        <p:nvPicPr>
          <p:cNvPr id="7" name="R RA .avi">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rotWithShape="1">
          <a:blip r:embed="rId6"/>
          <a:srcRect l="5107" t="16905" b="17843"/>
          <a:stretch/>
        </p:blipFill>
        <p:spPr>
          <a:xfrm>
            <a:off x="0" y="2362200"/>
            <a:ext cx="4268788" cy="3263106"/>
          </a:xfrm>
        </p:spPr>
      </p:pic>
      <p:sp>
        <p:nvSpPr>
          <p:cNvPr id="5" name="Text Placeholder 4"/>
          <p:cNvSpPr>
            <a:spLocks noGrp="1"/>
          </p:cNvSpPr>
          <p:nvPr>
            <p:ph type="body" sz="quarter" idx="3"/>
          </p:nvPr>
        </p:nvSpPr>
        <p:spPr>
          <a:xfrm>
            <a:off x="4645025" y="1519503"/>
            <a:ext cx="4041775" cy="639762"/>
          </a:xfrm>
        </p:spPr>
        <p:txBody>
          <a:bodyPr/>
          <a:lstStyle/>
          <a:p>
            <a:r>
              <a:rPr lang="en-US" dirty="0" smtClean="0">
                <a:solidFill>
                  <a:schemeClr val="bg1"/>
                </a:solidFill>
              </a:rPr>
              <a:t>Hernia</a:t>
            </a:r>
            <a:endParaRPr lang="en-US" dirty="0">
              <a:solidFill>
                <a:schemeClr val="bg1"/>
              </a:solidFill>
            </a:endParaRPr>
          </a:p>
        </p:txBody>
      </p:sp>
      <p:pic>
        <p:nvPicPr>
          <p:cNvPr id="10" name="SPIGELIAN BETWEEN EXT INT OBLIQUE 62060613">
            <a:hlinkClick r:id="" action="ppaction://media"/>
          </p:cNvPr>
          <p:cNvPicPr>
            <a:picLocks noGrp="1" noChangeAspect="1"/>
          </p:cNvPicPr>
          <p:nvPr>
            <p:ph sz="quarter" idx="4"/>
            <a:videoFile r:link="rId4"/>
            <p:extLst>
              <p:ext uri="{DAA4B4D4-6D71-4841-9C94-3DE7FCFB9230}">
                <p14:media xmlns:p14="http://schemas.microsoft.com/office/powerpoint/2010/main" r:embed="rId3"/>
              </p:ext>
            </p:extLst>
          </p:nvPr>
        </p:nvPicPr>
        <p:blipFill rotWithShape="1">
          <a:blip r:embed="rId7"/>
          <a:srcRect l="2467" t="15492" r="-755" b="187"/>
          <a:stretch/>
        </p:blipFill>
        <p:spPr>
          <a:xfrm>
            <a:off x="4343400" y="2362200"/>
            <a:ext cx="4377026" cy="3325813"/>
          </a:xfrm>
        </p:spPr>
      </p:pic>
      <p:pic>
        <p:nvPicPr>
          <p:cNvPr id="8" name="Picture 7"/>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8600" y="5547320"/>
            <a:ext cx="1219200" cy="1310680"/>
          </a:xfrm>
          <a:prstGeom prst="rect">
            <a:avLst/>
          </a:prstGeom>
        </p:spPr>
      </p:pic>
    </p:spTree>
    <p:extLst>
      <p:ext uri="{BB962C8B-B14F-4D97-AF65-F5344CB8AC3E}">
        <p14:creationId xmlns:p14="http://schemas.microsoft.com/office/powerpoint/2010/main" val="369838485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video>
              <p:cMediaNode vol="80000">
                <p:cTn id="13" repeatCount="indefinite" fill="hold" display="0">
                  <p:stCondLst>
                    <p:cond delay="indefinite"/>
                  </p:stCondLst>
                </p:cTn>
                <p:tgtEl>
                  <p:spTgt spid="10"/>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3008313" cy="457200"/>
          </a:xfrm>
        </p:spPr>
        <p:txBody>
          <a:bodyPr>
            <a:normAutofit/>
          </a:bodyPr>
          <a:lstStyle/>
          <a:p>
            <a:r>
              <a:rPr lang="en-US" dirty="0" smtClean="0">
                <a:solidFill>
                  <a:schemeClr val="bg1"/>
                </a:solidFill>
              </a:rPr>
              <a:t>Inguinal anatomy</a:t>
            </a:r>
            <a:endParaRPr lang="en-US" dirty="0">
              <a:solidFill>
                <a:schemeClr val="bg1"/>
              </a:solidFill>
            </a:endParaRPr>
          </a:p>
        </p:txBody>
      </p:sp>
      <p:pic>
        <p:nvPicPr>
          <p:cNvPr id="9" name="Content Placeholder 8"/>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733800" y="533400"/>
            <a:ext cx="5029200" cy="5943600"/>
          </a:xfrm>
        </p:spPr>
      </p:pic>
      <p:sp>
        <p:nvSpPr>
          <p:cNvPr id="3" name="Text Placeholder 2"/>
          <p:cNvSpPr>
            <a:spLocks noGrp="1"/>
          </p:cNvSpPr>
          <p:nvPr>
            <p:ph type="body" sz="half" idx="2"/>
          </p:nvPr>
        </p:nvSpPr>
        <p:spPr>
          <a:xfrm>
            <a:off x="457200" y="533400"/>
            <a:ext cx="3008313" cy="5592763"/>
          </a:xfrm>
        </p:spPr>
        <p:txBody>
          <a:bodyPr>
            <a:normAutofit fontScale="85000" lnSpcReduction="10000"/>
          </a:bodyPr>
          <a:lstStyle/>
          <a:p>
            <a:r>
              <a:rPr lang="en-US" sz="2000" dirty="0" smtClean="0">
                <a:solidFill>
                  <a:schemeClr val="bg1"/>
                </a:solidFill>
              </a:rPr>
              <a:t>Inguinal ligament</a:t>
            </a:r>
          </a:p>
          <a:p>
            <a:pPr marL="285750" indent="-285750">
              <a:buFont typeface="Arial" pitchFamily="34" charset="0"/>
              <a:buChar char="•"/>
            </a:pPr>
            <a:r>
              <a:rPr lang="en-US" sz="2000" dirty="0" smtClean="0">
                <a:solidFill>
                  <a:schemeClr val="bg1"/>
                </a:solidFill>
              </a:rPr>
              <a:t>Extends from anterior superior iliac spine to pubic tubercle</a:t>
            </a:r>
          </a:p>
          <a:p>
            <a:endParaRPr lang="en-US" sz="2000" dirty="0">
              <a:solidFill>
                <a:schemeClr val="bg1"/>
              </a:solidFill>
            </a:endParaRPr>
          </a:p>
          <a:p>
            <a:r>
              <a:rPr lang="en-US" sz="2000" dirty="0" smtClean="0">
                <a:solidFill>
                  <a:schemeClr val="bg1"/>
                </a:solidFill>
              </a:rPr>
              <a:t>Inferior epigastric artery (IEA)</a:t>
            </a:r>
          </a:p>
          <a:p>
            <a:pPr marL="285750" indent="-285750">
              <a:buFont typeface="Arial" pitchFamily="34" charset="0"/>
              <a:buChar char="•"/>
            </a:pPr>
            <a:r>
              <a:rPr lang="en-US" sz="2000" dirty="0" smtClean="0">
                <a:solidFill>
                  <a:schemeClr val="bg1"/>
                </a:solidFill>
              </a:rPr>
              <a:t>Arises from the external iliac artery immediately above the inguinal ligament and ascends towards the umbilicus</a:t>
            </a:r>
          </a:p>
          <a:p>
            <a:pPr marL="285750" indent="-285750">
              <a:buFont typeface="Arial" pitchFamily="34" charset="0"/>
              <a:buChar char="•"/>
            </a:pPr>
            <a:endParaRPr lang="en-US" sz="2000" dirty="0" smtClean="0">
              <a:solidFill>
                <a:schemeClr val="bg1"/>
              </a:solidFill>
            </a:endParaRPr>
          </a:p>
          <a:p>
            <a:r>
              <a:rPr lang="en-US" sz="2000" dirty="0" smtClean="0">
                <a:solidFill>
                  <a:schemeClr val="bg1"/>
                </a:solidFill>
              </a:rPr>
              <a:t>Inguinal canal  </a:t>
            </a:r>
          </a:p>
          <a:p>
            <a:pPr marL="342900" indent="-342900">
              <a:buFont typeface="Arial" pitchFamily="34" charset="0"/>
              <a:buChar char="•"/>
            </a:pPr>
            <a:r>
              <a:rPr lang="en-US" sz="2000" dirty="0" smtClean="0">
                <a:solidFill>
                  <a:schemeClr val="bg1"/>
                </a:solidFill>
              </a:rPr>
              <a:t>superior and parallel to inguinal ligament</a:t>
            </a:r>
          </a:p>
          <a:p>
            <a:pPr marL="342900" indent="-342900">
              <a:buFont typeface="Arial" pitchFamily="34" charset="0"/>
              <a:buChar char="•"/>
            </a:pPr>
            <a:r>
              <a:rPr lang="en-US" sz="2000" dirty="0" smtClean="0">
                <a:solidFill>
                  <a:schemeClr val="bg1"/>
                </a:solidFill>
              </a:rPr>
              <a:t>Spermatic </a:t>
            </a:r>
            <a:r>
              <a:rPr lang="en-US" sz="2000" dirty="0">
                <a:solidFill>
                  <a:schemeClr val="bg1"/>
                </a:solidFill>
              </a:rPr>
              <a:t> </a:t>
            </a:r>
            <a:r>
              <a:rPr lang="en-US" sz="2000" dirty="0" smtClean="0">
                <a:solidFill>
                  <a:schemeClr val="bg1"/>
                </a:solidFill>
              </a:rPr>
              <a:t>cord –male</a:t>
            </a:r>
          </a:p>
          <a:p>
            <a:pPr marL="342900" indent="-342900">
              <a:buFont typeface="Arial" pitchFamily="34" charset="0"/>
              <a:buChar char="•"/>
            </a:pPr>
            <a:r>
              <a:rPr lang="en-US" sz="2000" dirty="0" smtClean="0">
                <a:solidFill>
                  <a:schemeClr val="bg1"/>
                </a:solidFill>
              </a:rPr>
              <a:t>Round ligament-female</a:t>
            </a:r>
          </a:p>
          <a:p>
            <a:endParaRPr lang="en-US" sz="2000" dirty="0" smtClean="0">
              <a:solidFill>
                <a:schemeClr val="bg1"/>
              </a:solidFill>
            </a:endParaRPr>
          </a:p>
          <a:p>
            <a:r>
              <a:rPr lang="en-US" sz="2000" dirty="0" smtClean="0">
                <a:solidFill>
                  <a:schemeClr val="bg1"/>
                </a:solidFill>
              </a:rPr>
              <a:t>Most hernia’s occur in in inguinal region</a:t>
            </a:r>
          </a:p>
          <a:p>
            <a:endParaRPr lang="en-US" sz="2000" dirty="0">
              <a:solidFill>
                <a:schemeClr val="bg1"/>
              </a:solidFill>
            </a:endParaRPr>
          </a:p>
          <a:p>
            <a:endParaRPr lang="en-US" sz="2000" dirty="0">
              <a:solidFill>
                <a:schemeClr val="bg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96" y="5715000"/>
            <a:ext cx="1219200" cy="1310680"/>
          </a:xfrm>
          <a:prstGeom prst="rect">
            <a:avLst/>
          </a:prstGeom>
        </p:spPr>
      </p:pic>
    </p:spTree>
    <p:extLst>
      <p:ext uri="{BB962C8B-B14F-4D97-AF65-F5344CB8AC3E}">
        <p14:creationId xmlns:p14="http://schemas.microsoft.com/office/powerpoint/2010/main" val="4073108940"/>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3050"/>
            <a:ext cx="3008313" cy="565150"/>
          </a:xfrm>
        </p:spPr>
        <p:txBody>
          <a:bodyPr/>
          <a:lstStyle/>
          <a:p>
            <a:r>
              <a:rPr lang="en-US" dirty="0" smtClean="0">
                <a:solidFill>
                  <a:schemeClr val="bg1"/>
                </a:solidFill>
              </a:rPr>
              <a:t>Hesselbach’s triangle </a:t>
            </a:r>
            <a:endParaRPr lang="en-US" dirty="0">
              <a:solidFill>
                <a:schemeClr val="bg1"/>
              </a:solidFill>
            </a:endParaRPr>
          </a:p>
        </p:txBody>
      </p:sp>
      <p:sp>
        <p:nvSpPr>
          <p:cNvPr id="6" name="Content Placeholder 5"/>
          <p:cNvSpPr>
            <a:spLocks noGrp="1"/>
          </p:cNvSpPr>
          <p:nvPr>
            <p:ph idx="1"/>
          </p:nvPr>
        </p:nvSpPr>
        <p:spPr/>
        <p:txBody>
          <a:bodyPr/>
          <a:lstStyle/>
          <a:p>
            <a:endParaRPr lang="en-US" dirty="0"/>
          </a:p>
        </p:txBody>
      </p:sp>
      <p:sp>
        <p:nvSpPr>
          <p:cNvPr id="7" name="Text Placeholder 6"/>
          <p:cNvSpPr>
            <a:spLocks noGrp="1"/>
          </p:cNvSpPr>
          <p:nvPr>
            <p:ph type="body" sz="half" idx="2"/>
          </p:nvPr>
        </p:nvSpPr>
        <p:spPr>
          <a:xfrm>
            <a:off x="457200" y="914400"/>
            <a:ext cx="3008313" cy="5943600"/>
          </a:xfrm>
        </p:spPr>
        <p:txBody>
          <a:bodyPr>
            <a:normAutofit lnSpcReduction="10000"/>
          </a:bodyPr>
          <a:lstStyle/>
          <a:p>
            <a:r>
              <a:rPr lang="en-US" sz="2000" b="1" dirty="0" smtClean="0">
                <a:solidFill>
                  <a:schemeClr val="bg1"/>
                </a:solidFill>
              </a:rPr>
              <a:t>Area to evaluate for direct inguinal hernia’s</a:t>
            </a:r>
          </a:p>
          <a:p>
            <a:endParaRPr lang="en-US" sz="2000" dirty="0">
              <a:solidFill>
                <a:schemeClr val="bg1"/>
              </a:solidFill>
            </a:endParaRPr>
          </a:p>
          <a:p>
            <a:r>
              <a:rPr lang="en-US" sz="2000" dirty="0" smtClean="0">
                <a:solidFill>
                  <a:schemeClr val="bg1"/>
                </a:solidFill>
              </a:rPr>
              <a:t>Medial border- lateral margin of rectus sheath also called linea semilunaris</a:t>
            </a:r>
          </a:p>
          <a:p>
            <a:endParaRPr lang="en-US" sz="2000" dirty="0">
              <a:solidFill>
                <a:schemeClr val="bg1"/>
              </a:solidFill>
            </a:endParaRPr>
          </a:p>
          <a:p>
            <a:r>
              <a:rPr lang="en-US" sz="2000" dirty="0" smtClean="0">
                <a:solidFill>
                  <a:schemeClr val="bg1"/>
                </a:solidFill>
              </a:rPr>
              <a:t>Superior border- inferior epigastric artery</a:t>
            </a:r>
          </a:p>
          <a:p>
            <a:endParaRPr lang="en-US" sz="2000" dirty="0">
              <a:solidFill>
                <a:schemeClr val="bg1"/>
              </a:solidFill>
            </a:endParaRPr>
          </a:p>
          <a:p>
            <a:r>
              <a:rPr lang="en-US" sz="2000" dirty="0" smtClean="0">
                <a:solidFill>
                  <a:schemeClr val="bg1"/>
                </a:solidFill>
              </a:rPr>
              <a:t>Inferior border- inguinal ligament (Poupart’s ligament)</a:t>
            </a:r>
          </a:p>
          <a:p>
            <a:endParaRPr lang="en-US" sz="2000" dirty="0" smtClean="0">
              <a:solidFill>
                <a:schemeClr val="bg1"/>
              </a:solidFill>
            </a:endParaRPr>
          </a:p>
          <a:p>
            <a:r>
              <a:rPr lang="en-US" sz="2000" dirty="0" smtClean="0">
                <a:solidFill>
                  <a:schemeClr val="bg1"/>
                </a:solidFill>
              </a:rPr>
              <a:t>Mnemonic </a:t>
            </a:r>
            <a:r>
              <a:rPr lang="en-US" sz="2000" b="1" dirty="0" smtClean="0">
                <a:solidFill>
                  <a:schemeClr val="bg1"/>
                </a:solidFill>
              </a:rPr>
              <a:t>RIP</a:t>
            </a:r>
            <a:r>
              <a:rPr lang="en-US" sz="2000" dirty="0" smtClean="0">
                <a:solidFill>
                  <a:schemeClr val="bg1"/>
                </a:solidFill>
              </a:rPr>
              <a:t>-direct hernia’s  rip through abdominal wall</a:t>
            </a:r>
            <a:endParaRPr lang="en-US" sz="2000" dirty="0">
              <a:solidFill>
                <a:schemeClr val="bg1"/>
              </a:solidFill>
            </a:endParaRPr>
          </a:p>
          <a:p>
            <a:endParaRPr lang="en-US" sz="2000" dirty="0">
              <a:solidFill>
                <a:schemeClr val="bg1"/>
              </a:solidFill>
            </a:endParaRPr>
          </a:p>
        </p:txBody>
      </p:sp>
      <p:pic>
        <p:nvPicPr>
          <p:cNvPr id="2050" name="Picture 2" descr="Inguinal triangle.png">
            <a:hlinkClick r:id="rId2"/>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71063" y="304800"/>
            <a:ext cx="5431611" cy="57150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14600" y="5783560"/>
            <a:ext cx="1219200" cy="1310680"/>
          </a:xfrm>
          <a:prstGeom prst="rect">
            <a:avLst/>
          </a:prstGeom>
        </p:spPr>
      </p:pic>
    </p:spTree>
    <p:extLst>
      <p:ext uri="{BB962C8B-B14F-4D97-AF65-F5344CB8AC3E}">
        <p14:creationId xmlns:p14="http://schemas.microsoft.com/office/powerpoint/2010/main" val="152006349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488950"/>
          </a:xfrm>
        </p:spPr>
        <p:txBody>
          <a:bodyPr/>
          <a:lstStyle/>
          <a:p>
            <a:r>
              <a:rPr lang="en-US" dirty="0" smtClean="0">
                <a:solidFill>
                  <a:schemeClr val="bg1"/>
                </a:solidFill>
              </a:rPr>
              <a:t>Direct inguinal hernia</a:t>
            </a:r>
            <a:endParaRPr lang="en-US" dirty="0">
              <a:solidFill>
                <a:schemeClr val="bg1"/>
              </a:solidFill>
            </a:endParaRPr>
          </a:p>
        </p:txBody>
      </p:sp>
      <p:pic>
        <p:nvPicPr>
          <p:cNvPr id="5" name="HERNIA DIRECT.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1524" t="16552"/>
          <a:stretch/>
        </p:blipFill>
        <p:spPr>
          <a:xfrm>
            <a:off x="3465513" y="1219200"/>
            <a:ext cx="5602287" cy="4343400"/>
          </a:xfrm>
        </p:spPr>
      </p:pic>
      <p:sp>
        <p:nvSpPr>
          <p:cNvPr id="4" name="Text Placeholder 3"/>
          <p:cNvSpPr>
            <a:spLocks noGrp="1"/>
          </p:cNvSpPr>
          <p:nvPr>
            <p:ph type="body" sz="half" idx="2"/>
          </p:nvPr>
        </p:nvSpPr>
        <p:spPr>
          <a:xfrm>
            <a:off x="228600" y="914400"/>
            <a:ext cx="3236913" cy="5211763"/>
          </a:xfrm>
        </p:spPr>
        <p:txBody>
          <a:bodyPr>
            <a:normAutofit/>
          </a:bodyPr>
          <a:lstStyle/>
          <a:p>
            <a:pPr marL="285750" indent="-285750">
              <a:buFont typeface="Wingdings" pitchFamily="2" charset="2"/>
              <a:buChar char="§"/>
            </a:pPr>
            <a:r>
              <a:rPr lang="en-US" sz="2400" dirty="0" smtClean="0">
                <a:solidFill>
                  <a:schemeClr val="bg1"/>
                </a:solidFill>
              </a:rPr>
              <a:t>Occurs medial to inferior epigastric artery </a:t>
            </a:r>
          </a:p>
          <a:p>
            <a:pPr marL="285750" indent="-285750">
              <a:buFont typeface="Wingdings" pitchFamily="2" charset="2"/>
              <a:buChar char="§"/>
            </a:pPr>
            <a:r>
              <a:rPr lang="en-US" sz="2400" dirty="0" smtClean="0">
                <a:solidFill>
                  <a:schemeClr val="bg1"/>
                </a:solidFill>
              </a:rPr>
              <a:t>Keep transducer in  true SAX , ensures that Hesselbach’s triangle is visualized</a:t>
            </a:r>
          </a:p>
          <a:p>
            <a:pPr marL="285750" indent="-285750">
              <a:buFont typeface="Wingdings" pitchFamily="2" charset="2"/>
              <a:buChar char="§"/>
            </a:pPr>
            <a:r>
              <a:rPr lang="en-US" sz="2400" dirty="0" smtClean="0">
                <a:solidFill>
                  <a:schemeClr val="bg1"/>
                </a:solidFill>
              </a:rPr>
              <a:t>Hernia will protrude directly anterior toward the transducer</a:t>
            </a:r>
          </a:p>
          <a:p>
            <a:pPr marL="285750" indent="-285750">
              <a:buFont typeface="Wingdings" pitchFamily="2" charset="2"/>
              <a:buChar char="§"/>
            </a:pPr>
            <a:r>
              <a:rPr lang="en-US" sz="2400" dirty="0" smtClean="0">
                <a:solidFill>
                  <a:schemeClr val="bg1"/>
                </a:solidFill>
              </a:rPr>
              <a:t>Image in SAX and LAX</a:t>
            </a:r>
          </a:p>
          <a:p>
            <a:r>
              <a:rPr lang="en-US" sz="2400" dirty="0" smtClean="0">
                <a:solidFill>
                  <a:schemeClr val="bg1"/>
                </a:solidFill>
              </a:rPr>
              <a:t> </a:t>
            </a:r>
          </a:p>
          <a:p>
            <a:pPr marL="285750" indent="-285750">
              <a:buFont typeface="Wingdings" pitchFamily="2" charset="2"/>
              <a:buChar char="§"/>
            </a:pPr>
            <a:endParaRPr lang="en-US" sz="2400" dirty="0">
              <a:solidFill>
                <a:schemeClr val="bg1"/>
              </a:solidFill>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5547320"/>
            <a:ext cx="1219200" cy="1310680"/>
          </a:xfrm>
          <a:prstGeom prst="rect">
            <a:avLst/>
          </a:prstGeom>
        </p:spPr>
      </p:pic>
    </p:spTree>
    <p:extLst>
      <p:ext uri="{BB962C8B-B14F-4D97-AF65-F5344CB8AC3E}">
        <p14:creationId xmlns:p14="http://schemas.microsoft.com/office/powerpoint/2010/main" val="244623166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repeatCount="indefinite" fill="hold" display="0">
                  <p:stCondLst>
                    <p:cond delay="indefinite"/>
                  </p:stCondLst>
                </p:cTn>
                <p:tgtEl>
                  <p:spTgt spid="5"/>
                </p:tgtEl>
              </p:cMediaNode>
            </p:vide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868362"/>
          </a:xfrm>
        </p:spPr>
        <p:txBody>
          <a:bodyPr/>
          <a:lstStyle/>
          <a:p>
            <a:r>
              <a:rPr lang="en-US" dirty="0" smtClean="0">
                <a:solidFill>
                  <a:schemeClr val="bg1"/>
                </a:solidFill>
              </a:rPr>
              <a:t>Inguinal </a:t>
            </a:r>
            <a:endParaRPr lang="en-US" dirty="0">
              <a:solidFill>
                <a:schemeClr val="bg1"/>
              </a:solidFill>
            </a:endParaRPr>
          </a:p>
        </p:txBody>
      </p:sp>
      <p:sp>
        <p:nvSpPr>
          <p:cNvPr id="6" name="Text Placeholder 5"/>
          <p:cNvSpPr>
            <a:spLocks noGrp="1"/>
          </p:cNvSpPr>
          <p:nvPr>
            <p:ph type="body" idx="1"/>
          </p:nvPr>
        </p:nvSpPr>
        <p:spPr>
          <a:xfrm>
            <a:off x="381000" y="990600"/>
            <a:ext cx="4040188" cy="639762"/>
          </a:xfrm>
        </p:spPr>
        <p:txBody>
          <a:bodyPr/>
          <a:lstStyle/>
          <a:p>
            <a:pPr algn="ctr"/>
            <a:r>
              <a:rPr lang="en-US" dirty="0" smtClean="0">
                <a:solidFill>
                  <a:schemeClr val="bg1"/>
                </a:solidFill>
              </a:rPr>
              <a:t>Normal </a:t>
            </a:r>
            <a:endParaRPr lang="en-US" dirty="0">
              <a:solidFill>
                <a:schemeClr val="bg1"/>
              </a:solidFill>
            </a:endParaRPr>
          </a:p>
        </p:txBody>
      </p:sp>
      <p:sp>
        <p:nvSpPr>
          <p:cNvPr id="8" name="Text Placeholder 7"/>
          <p:cNvSpPr>
            <a:spLocks noGrp="1"/>
          </p:cNvSpPr>
          <p:nvPr>
            <p:ph type="body" sz="quarter" idx="3"/>
          </p:nvPr>
        </p:nvSpPr>
        <p:spPr>
          <a:xfrm>
            <a:off x="4572000" y="990600"/>
            <a:ext cx="4041775" cy="639762"/>
          </a:xfrm>
        </p:spPr>
        <p:txBody>
          <a:bodyPr/>
          <a:lstStyle/>
          <a:p>
            <a:pPr algn="ctr"/>
            <a:r>
              <a:rPr lang="en-US" dirty="0" smtClean="0">
                <a:solidFill>
                  <a:schemeClr val="bg1"/>
                </a:solidFill>
              </a:rPr>
              <a:t>Direct</a:t>
            </a:r>
            <a:endParaRPr lang="en-US" dirty="0">
              <a:solidFill>
                <a:schemeClr val="bg1"/>
              </a:solidFill>
            </a:endParaRPr>
          </a:p>
        </p:txBody>
      </p:sp>
      <p:pic>
        <p:nvPicPr>
          <p:cNvPr id="12" name="HERNIA WITH BOWEL01.avi">
            <a:hlinkClick r:id="" action="ppaction://media"/>
          </p:cNvPr>
          <p:cNvPicPr>
            <a:picLocks noGrp="1" noChangeAspect="1"/>
          </p:cNvPicPr>
          <p:nvPr>
            <p:ph sz="quarter" idx="4"/>
            <a:videoFile r:link="rId2"/>
            <p:extLst>
              <p:ext uri="{DAA4B4D4-6D71-4841-9C94-3DE7FCFB9230}">
                <p14:media xmlns:p14="http://schemas.microsoft.com/office/powerpoint/2010/main" r:embed="rId1"/>
              </p:ext>
            </p:extLst>
          </p:nvPr>
        </p:nvPicPr>
        <p:blipFill rotWithShape="1">
          <a:blip r:embed="rId6"/>
          <a:srcRect l="71" t="17919" r="-1"/>
          <a:stretch/>
        </p:blipFill>
        <p:spPr>
          <a:xfrm>
            <a:off x="4648199" y="2346325"/>
            <a:ext cx="4468443" cy="2911476"/>
          </a:xfrm>
        </p:spPr>
      </p:pic>
      <p:pic>
        <p:nvPicPr>
          <p:cNvPr id="14" name="IEA  NORMAL LEFT.avi">
            <a:hlinkClick r:id="" action="ppaction://media"/>
          </p:cNvPr>
          <p:cNvPicPr>
            <a:picLocks noGrp="1" noChangeAspect="1"/>
          </p:cNvPicPr>
          <p:nvPr>
            <p:ph sz="half" idx="2"/>
            <a:videoFile r:link="rId4"/>
            <p:extLst>
              <p:ext uri="{DAA4B4D4-6D71-4841-9C94-3DE7FCFB9230}">
                <p14:media xmlns:p14="http://schemas.microsoft.com/office/powerpoint/2010/main" r:embed="rId3"/>
              </p:ext>
            </p:extLst>
          </p:nvPr>
        </p:nvPicPr>
        <p:blipFill rotWithShape="1">
          <a:blip r:embed="rId7"/>
          <a:srcRect l="1724" t="17019" b="15010"/>
          <a:stretch/>
        </p:blipFill>
        <p:spPr>
          <a:xfrm>
            <a:off x="152400" y="2346324"/>
            <a:ext cx="4344988" cy="2835277"/>
          </a:xfr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28600" y="5547320"/>
            <a:ext cx="1219200" cy="1310680"/>
          </a:xfrm>
          <a:prstGeom prst="rect">
            <a:avLst/>
          </a:prstGeom>
        </p:spPr>
      </p:pic>
    </p:spTree>
    <p:extLst>
      <p:ext uri="{BB962C8B-B14F-4D97-AF65-F5344CB8AC3E}">
        <p14:creationId xmlns:p14="http://schemas.microsoft.com/office/powerpoint/2010/main" val="413046050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2"/>
                                        </p:tgtEl>
                                      </p:cBhvr>
                                    </p:cmd>
                                  </p:childTnLst>
                                </p:cTn>
                              </p:par>
                            </p:childTnLst>
                          </p:cTn>
                        </p:par>
                      </p:childTnLst>
                    </p:cTn>
                  </p:par>
                </p:childTnLst>
              </p:cTn>
              <p:nextCondLst>
                <p:cond evt="onClick" delay="0">
                  <p:tgtEl>
                    <p:spTgt spid="12"/>
                  </p:tgtEl>
                </p:cond>
              </p:nextCondLst>
            </p:seq>
            <p:video>
              <p:cMediaNode vol="80000">
                <p:cTn id="7" repeatCount="indefinite" fill="hold" display="0">
                  <p:stCondLst>
                    <p:cond delay="indefinite"/>
                  </p:stCondLst>
                </p:cTn>
                <p:tgtEl>
                  <p:spTgt spid="12"/>
                </p:tgtEl>
              </p:cMediaNode>
            </p:video>
            <p:seq concurrent="1" nextAc="seek">
              <p:cTn id="8" restart="whenNotActive" fill="hold" evtFilter="cancelBubble" nodeType="interactiveSeq">
                <p:stCondLst>
                  <p:cond evt="onClick" delay="0">
                    <p:tgtEl>
                      <p:spTgt spid="1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4"/>
                                        </p:tgtEl>
                                      </p:cBhvr>
                                    </p:cmd>
                                  </p:childTnLst>
                                </p:cTn>
                              </p:par>
                            </p:childTnLst>
                          </p:cTn>
                        </p:par>
                      </p:childTnLst>
                    </p:cTn>
                  </p:par>
                </p:childTnLst>
              </p:cTn>
              <p:nextCondLst>
                <p:cond evt="onClick" delay="0">
                  <p:tgtEl>
                    <p:spTgt spid="14"/>
                  </p:tgtEl>
                </p:cond>
              </p:nextCondLst>
            </p:seq>
            <p:video>
              <p:cMediaNode vol="80000">
                <p:cTn id="13" repeatCount="indefinite" fill="hold" display="0">
                  <p:stCondLst>
                    <p:cond delay="indefinite"/>
                  </p:stCondLst>
                </p:cTn>
                <p:tgtEl>
                  <p:spTgt spid="14"/>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Anterior hip -lax</a:t>
            </a:r>
            <a:endParaRPr lang="en-US" dirty="0">
              <a:solidFill>
                <a:schemeClr val="bg1"/>
              </a:solidFill>
            </a:endParaRPr>
          </a:p>
        </p:txBody>
      </p:sp>
      <p:sp>
        <p:nvSpPr>
          <p:cNvPr id="3" name="Text Placeholder 2"/>
          <p:cNvSpPr>
            <a:spLocks noGrp="1"/>
          </p:cNvSpPr>
          <p:nvPr>
            <p:ph type="body" idx="1"/>
          </p:nvPr>
        </p:nvSpPr>
        <p:spPr>
          <a:xfrm>
            <a:off x="572929" y="1138207"/>
            <a:ext cx="4040188" cy="664145"/>
          </a:xfrm>
        </p:spPr>
        <p:txBody>
          <a:bodyPr>
            <a:normAutofit fontScale="62500" lnSpcReduction="20000"/>
          </a:bodyPr>
          <a:lstStyle/>
          <a:p>
            <a:r>
              <a:rPr lang="en-US" dirty="0" smtClean="0">
                <a:solidFill>
                  <a:schemeClr val="bg1"/>
                </a:solidFill>
              </a:rPr>
              <a:t>Patient supine, leg in full extension. Evaluate anterior labrum, iliofemoral ligament,  paralabral cyst</a:t>
            </a:r>
            <a:endParaRPr lang="en-US" dirty="0">
              <a:solidFill>
                <a:schemeClr val="bg1"/>
              </a:solidFill>
            </a:endParaRPr>
          </a:p>
        </p:txBody>
      </p:sp>
      <p:pic>
        <p:nvPicPr>
          <p:cNvPr id="7" name="Content Placeholder 6"/>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l="13202" t="15302" r="11356" b="15124"/>
          <a:stretch/>
        </p:blipFill>
        <p:spPr>
          <a:xfrm>
            <a:off x="311197" y="1802352"/>
            <a:ext cx="4301920" cy="2743200"/>
          </a:xfrm>
        </p:spPr>
      </p:pic>
      <p:sp>
        <p:nvSpPr>
          <p:cNvPr id="5" name="Text Placeholder 4"/>
          <p:cNvSpPr>
            <a:spLocks noGrp="1"/>
          </p:cNvSpPr>
          <p:nvPr>
            <p:ph type="body" sz="quarter" idx="3"/>
          </p:nvPr>
        </p:nvSpPr>
        <p:spPr>
          <a:xfrm>
            <a:off x="4680077" y="1138207"/>
            <a:ext cx="4041775" cy="639762"/>
          </a:xfrm>
        </p:spPr>
        <p:txBody>
          <a:bodyPr>
            <a:normAutofit fontScale="70000" lnSpcReduction="20000"/>
          </a:bodyPr>
          <a:lstStyle/>
          <a:p>
            <a:r>
              <a:rPr lang="en-US" dirty="0" smtClean="0">
                <a:solidFill>
                  <a:schemeClr val="bg1"/>
                </a:solidFill>
              </a:rPr>
              <a:t>Move td distal to evaluate for effusion, distended capsule, osseous irregularity</a:t>
            </a:r>
            <a:endParaRPr lang="en-US" dirty="0">
              <a:solidFill>
                <a:schemeClr val="bg1"/>
              </a:solidFill>
            </a:endParaRPr>
          </a:p>
        </p:txBody>
      </p:sp>
      <p:pic>
        <p:nvPicPr>
          <p:cNvPr id="8" name="Content Placeholder 7"/>
          <p:cNvPicPr>
            <a:picLocks noGrp="1" noChangeAspect="1"/>
          </p:cNvPicPr>
          <p:nvPr>
            <p:ph sz="quarter" idx="4"/>
          </p:nvPr>
        </p:nvPicPr>
        <p:blipFill rotWithShape="1">
          <a:blip r:embed="rId3" cstate="print">
            <a:extLst>
              <a:ext uri="{28A0092B-C50C-407E-A947-70E740481C1C}">
                <a14:useLocalDpi xmlns:a14="http://schemas.microsoft.com/office/drawing/2010/main" val="0"/>
              </a:ext>
            </a:extLst>
          </a:blip>
          <a:srcRect l="13275" t="18342" r="13197" b="15129"/>
          <a:stretch/>
        </p:blipFill>
        <p:spPr>
          <a:xfrm>
            <a:off x="4613117" y="1804734"/>
            <a:ext cx="4343400" cy="2743200"/>
          </a:xfrm>
        </p:spPr>
      </p:pic>
      <p:pic>
        <p:nvPicPr>
          <p:cNvPr id="4" name="Picture 3"/>
          <p:cNvPicPr>
            <a:picLocks noChangeAspect="1"/>
          </p:cNvPicPr>
          <p:nvPr/>
        </p:nvPicPr>
        <p:blipFill rotWithShape="1">
          <a:blip r:embed="rId4" cstate="print">
            <a:extLst>
              <a:ext uri="{28A0092B-C50C-407E-A947-70E740481C1C}">
                <a14:useLocalDpi xmlns:a14="http://schemas.microsoft.com/office/drawing/2010/main" val="0"/>
              </a:ext>
            </a:extLst>
          </a:blip>
          <a:srcRect l="18889" t="1" r="31111" b="3086"/>
          <a:stretch/>
        </p:blipFill>
        <p:spPr>
          <a:xfrm rot="5400000">
            <a:off x="3464266" y="4318344"/>
            <a:ext cx="2215467" cy="2711450"/>
          </a:xfrm>
          <a:prstGeom prst="rect">
            <a:avLst/>
          </a:prstGeom>
        </p:spPr>
      </p:pic>
      <p:sp>
        <p:nvSpPr>
          <p:cNvPr id="9" name="Rectangle 8"/>
          <p:cNvSpPr/>
          <p:nvPr/>
        </p:nvSpPr>
        <p:spPr>
          <a:xfrm>
            <a:off x="4343400" y="5562600"/>
            <a:ext cx="152400" cy="914400"/>
          </a:xfrm>
          <a:prstGeom prst="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10" name="Picture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5547320"/>
            <a:ext cx="1219200" cy="1310680"/>
          </a:xfrm>
          <a:prstGeom prst="rect">
            <a:avLst/>
          </a:prstGeom>
        </p:spPr>
      </p:pic>
    </p:spTree>
    <p:extLst>
      <p:ext uri="{BB962C8B-B14F-4D97-AF65-F5344CB8AC3E}">
        <p14:creationId xmlns:p14="http://schemas.microsoft.com/office/powerpoint/2010/main" val="301943401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Direct hernia lax </a:t>
            </a:r>
            <a:endParaRPr lang="en-US" dirty="0">
              <a:solidFill>
                <a:schemeClr val="bg1"/>
              </a:solidFill>
            </a:endParaRPr>
          </a:p>
        </p:txBody>
      </p:sp>
      <p:pic>
        <p:nvPicPr>
          <p:cNvPr id="4" name="DIRECT HERNIA L LAX 59986245 BOWEL04">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5505" t="13976"/>
          <a:stretch/>
        </p:blipFill>
        <p:spPr>
          <a:xfrm>
            <a:off x="914400" y="1905000"/>
            <a:ext cx="7848599" cy="4221163"/>
          </a:xfr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 y="5760045"/>
            <a:ext cx="1219200" cy="1310680"/>
          </a:xfrm>
          <a:prstGeom prst="rect">
            <a:avLst/>
          </a:prstGeom>
        </p:spPr>
      </p:pic>
    </p:spTree>
    <p:extLst>
      <p:ext uri="{BB962C8B-B14F-4D97-AF65-F5344CB8AC3E}">
        <p14:creationId xmlns:p14="http://schemas.microsoft.com/office/powerpoint/2010/main" val="33362982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repeatCount="indefinite" fill="hold" display="0">
                  <p:stCondLst>
                    <p:cond delay="indefinite"/>
                  </p:stCondLst>
                </p:cTn>
                <p:tgtEl>
                  <p:spTgt spid="4"/>
                </p:tgtEl>
              </p:cMediaNode>
            </p:vide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641350"/>
          </a:xfrm>
        </p:spPr>
        <p:txBody>
          <a:bodyPr/>
          <a:lstStyle/>
          <a:p>
            <a:r>
              <a:rPr lang="en-US" dirty="0" smtClean="0">
                <a:solidFill>
                  <a:schemeClr val="bg1"/>
                </a:solidFill>
              </a:rPr>
              <a:t>Indirect inguinal hernia</a:t>
            </a:r>
            <a:endParaRPr lang="en-US" dirty="0">
              <a:solidFill>
                <a:schemeClr val="bg1"/>
              </a:solidFill>
            </a:endParaRPr>
          </a:p>
        </p:txBody>
      </p:sp>
      <p:pic>
        <p:nvPicPr>
          <p:cNvPr id="5" name="L INDIRECT HERNIA01.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1406" t="16553" b="1738"/>
          <a:stretch/>
        </p:blipFill>
        <p:spPr>
          <a:xfrm>
            <a:off x="3657600" y="1828800"/>
            <a:ext cx="5340350" cy="3581400"/>
          </a:xfrm>
        </p:spPr>
      </p:pic>
      <p:sp>
        <p:nvSpPr>
          <p:cNvPr id="4" name="Text Placeholder 3"/>
          <p:cNvSpPr>
            <a:spLocks noGrp="1"/>
          </p:cNvSpPr>
          <p:nvPr>
            <p:ph type="body" sz="half" idx="2"/>
          </p:nvPr>
        </p:nvSpPr>
        <p:spPr/>
        <p:txBody>
          <a:bodyPr>
            <a:normAutofit fontScale="92500"/>
          </a:bodyPr>
          <a:lstStyle/>
          <a:p>
            <a:pPr marL="285750" indent="-285750">
              <a:buFont typeface="Wingdings" pitchFamily="2" charset="2"/>
              <a:buChar char="§"/>
            </a:pPr>
            <a:r>
              <a:rPr lang="en-US" sz="2000" dirty="0" smtClean="0">
                <a:solidFill>
                  <a:schemeClr val="bg1"/>
                </a:solidFill>
              </a:rPr>
              <a:t>Originates  lateral to inferior epigastric artery</a:t>
            </a:r>
          </a:p>
          <a:p>
            <a:endParaRPr lang="en-US" sz="2000" dirty="0" smtClean="0">
              <a:solidFill>
                <a:schemeClr val="bg1"/>
              </a:solidFill>
            </a:endParaRPr>
          </a:p>
          <a:p>
            <a:pPr marL="285750" indent="-285750">
              <a:buFont typeface="Wingdings" pitchFamily="2" charset="2"/>
              <a:buChar char="§"/>
            </a:pPr>
            <a:r>
              <a:rPr lang="en-US" sz="2000" dirty="0" smtClean="0">
                <a:solidFill>
                  <a:schemeClr val="bg1"/>
                </a:solidFill>
              </a:rPr>
              <a:t>Protrudes anteriorly towards transducer and then turns medially anterior to IEA and extends inferomedially as it traverses the inguinal canal</a:t>
            </a:r>
          </a:p>
          <a:p>
            <a:pPr marL="285750" indent="-285750">
              <a:buFont typeface="Wingdings" pitchFamily="2" charset="2"/>
              <a:buChar char="§"/>
            </a:pPr>
            <a:r>
              <a:rPr lang="en-US" sz="2000" dirty="0" smtClean="0">
                <a:solidFill>
                  <a:schemeClr val="bg1"/>
                </a:solidFill>
              </a:rPr>
              <a:t>May  reach the pubic tubercle and exit the superficial ring . In males it may enter the scrotum</a:t>
            </a:r>
          </a:p>
          <a:p>
            <a:pPr marL="285750" indent="-285750">
              <a:buFont typeface="Wingdings" pitchFamily="2" charset="2"/>
              <a:buChar char="§"/>
            </a:pPr>
            <a:r>
              <a:rPr lang="en-US" sz="2000" dirty="0" smtClean="0">
                <a:solidFill>
                  <a:schemeClr val="bg1"/>
                </a:solidFill>
              </a:rPr>
              <a:t>Image in SAX and LAX</a:t>
            </a:r>
          </a:p>
          <a:p>
            <a:endParaRPr lang="en-US" sz="2000" dirty="0">
              <a:solidFill>
                <a:schemeClr val="bg1"/>
              </a:solidFill>
            </a:endParaRPr>
          </a:p>
        </p:txBody>
      </p:sp>
      <p:pic>
        <p:nvPicPr>
          <p:cNvPr id="6" name="Picture 5"/>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6200" y="5791200"/>
            <a:ext cx="1219200" cy="1310680"/>
          </a:xfrm>
          <a:prstGeom prst="rect">
            <a:avLst/>
          </a:prstGeom>
        </p:spPr>
      </p:pic>
    </p:spTree>
    <p:extLst>
      <p:ext uri="{BB962C8B-B14F-4D97-AF65-F5344CB8AC3E}">
        <p14:creationId xmlns:p14="http://schemas.microsoft.com/office/powerpoint/2010/main" val="384391048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5"/>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5"/>
                                        </p:tgtEl>
                                      </p:cBhvr>
                                    </p:cmd>
                                  </p:childTnLst>
                                </p:cTn>
                              </p:par>
                            </p:childTnLst>
                          </p:cTn>
                        </p:par>
                      </p:childTnLst>
                    </p:cTn>
                  </p:par>
                </p:childTnLst>
              </p:cTn>
              <p:nextCondLst>
                <p:cond evt="onClick" delay="0">
                  <p:tgtEl>
                    <p:spTgt spid="5"/>
                  </p:tgtEl>
                </p:cond>
              </p:nextCondLst>
            </p:seq>
            <p:video>
              <p:cMediaNode vol="80000">
                <p:cTn id="7" repeatCount="indefinite" fill="hold" display="0">
                  <p:stCondLst>
                    <p:cond delay="indefinite"/>
                  </p:stCondLst>
                </p:cTn>
                <p:tgtEl>
                  <p:spTgt spid="5"/>
                </p:tgtEl>
              </p:cMediaNode>
            </p:vide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solidFill>
                  <a:schemeClr val="bg1"/>
                </a:solidFill>
              </a:rPr>
              <a:t>Indirect hernia lax</a:t>
            </a:r>
            <a:endParaRPr lang="en-US" dirty="0">
              <a:solidFill>
                <a:schemeClr val="bg1"/>
              </a:solidFill>
            </a:endParaRPr>
          </a:p>
        </p:txBody>
      </p:sp>
      <p:pic>
        <p:nvPicPr>
          <p:cNvPr id="6" name="RIGHT SUBTLE FAT INDIRECT LAX 38726351">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4532" t="17344" r="1"/>
          <a:stretch/>
        </p:blipFill>
        <p:spPr>
          <a:xfrm>
            <a:off x="609600" y="1524000"/>
            <a:ext cx="8077200" cy="4602163"/>
          </a:xfr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5791200"/>
            <a:ext cx="1219200" cy="1310680"/>
          </a:xfrm>
          <a:prstGeom prst="rect">
            <a:avLst/>
          </a:prstGeom>
        </p:spPr>
      </p:pic>
    </p:spTree>
    <p:extLst>
      <p:ext uri="{BB962C8B-B14F-4D97-AF65-F5344CB8AC3E}">
        <p14:creationId xmlns:p14="http://schemas.microsoft.com/office/powerpoint/2010/main" val="173026665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repeatCount="indefinite" fill="hold" display="0">
                  <p:stCondLst>
                    <p:cond delay="indefinite"/>
                  </p:stCondLst>
                </p:cTn>
                <p:tgtEl>
                  <p:spTgt spid="6"/>
                </p:tgtEl>
              </p:cMediaNode>
            </p:vide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l"/>
            <a:r>
              <a:rPr lang="en-US" sz="2400" dirty="0" smtClean="0">
                <a:solidFill>
                  <a:schemeClr val="bg1"/>
                </a:solidFill>
              </a:rPr>
              <a:t/>
            </a:r>
            <a:br>
              <a:rPr lang="en-US" sz="2400" dirty="0" smtClean="0">
                <a:solidFill>
                  <a:schemeClr val="bg1"/>
                </a:solidFill>
              </a:rPr>
            </a:br>
            <a:r>
              <a:rPr lang="en-US" sz="2400" b="1" dirty="0" smtClean="0">
                <a:solidFill>
                  <a:schemeClr val="bg1"/>
                </a:solidFill>
              </a:rPr>
              <a:t>Pantaloon hernia</a:t>
            </a:r>
            <a:r>
              <a:rPr lang="en-US" sz="2400" dirty="0" smtClean="0">
                <a:solidFill>
                  <a:schemeClr val="bg1"/>
                </a:solidFill>
              </a:rPr>
              <a:t/>
            </a:r>
            <a:br>
              <a:rPr lang="en-US" sz="2400" dirty="0" smtClean="0">
                <a:solidFill>
                  <a:schemeClr val="bg1"/>
                </a:solidFill>
              </a:rPr>
            </a:br>
            <a:r>
              <a:rPr lang="en-US" sz="2400" dirty="0" smtClean="0">
                <a:solidFill>
                  <a:schemeClr val="bg1"/>
                </a:solidFill>
              </a:rPr>
              <a:t>Simultaneous direct and indirect inguinal hernia on the same side</a:t>
            </a:r>
            <a:br>
              <a:rPr lang="en-US" sz="2400" dirty="0" smtClean="0">
                <a:solidFill>
                  <a:schemeClr val="bg1"/>
                </a:solidFill>
              </a:rPr>
            </a:br>
            <a:r>
              <a:rPr lang="en-US" sz="2400" dirty="0" smtClean="0">
                <a:solidFill>
                  <a:schemeClr val="bg1"/>
                </a:solidFill>
              </a:rPr>
              <a:t/>
            </a:r>
            <a:br>
              <a:rPr lang="en-US" sz="2400" dirty="0" smtClean="0">
                <a:solidFill>
                  <a:schemeClr val="bg1"/>
                </a:solidFill>
              </a:rPr>
            </a:br>
            <a:endParaRPr lang="en-US" sz="2400" dirty="0">
              <a:solidFill>
                <a:schemeClr val="bg1"/>
              </a:solidFill>
            </a:endParaRPr>
          </a:p>
        </p:txBody>
      </p:sp>
      <p:pic>
        <p:nvPicPr>
          <p:cNvPr id="4" name="PANTALOON HERNIA.avi">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t="16875"/>
          <a:stretch/>
        </p:blipFill>
        <p:spPr>
          <a:xfrm>
            <a:off x="914400" y="1524000"/>
            <a:ext cx="7543800" cy="4602163"/>
          </a:xfr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5943600"/>
            <a:ext cx="1219200" cy="990600"/>
          </a:xfrm>
          <a:prstGeom prst="rect">
            <a:avLst/>
          </a:prstGeom>
        </p:spPr>
      </p:pic>
    </p:spTree>
    <p:extLst>
      <p:ext uri="{BB962C8B-B14F-4D97-AF65-F5344CB8AC3E}">
        <p14:creationId xmlns:p14="http://schemas.microsoft.com/office/powerpoint/2010/main" val="69760903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repeatCount="indefinite" fill="hold" display="0">
                  <p:stCondLst>
                    <p:cond delay="indefinite"/>
                  </p:stCondLst>
                </p:cTn>
                <p:tgtEl>
                  <p:spTgt spid="4"/>
                </p:tgtEl>
              </p:cMediaNode>
            </p:vide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rPr>
              <a:t>Pantaloon - direct reduces indirect</a:t>
            </a:r>
            <a:endParaRPr lang="en-US" dirty="0">
              <a:solidFill>
                <a:schemeClr val="bg1"/>
              </a:solidFill>
            </a:endParaRPr>
          </a:p>
        </p:txBody>
      </p:sp>
      <p:pic>
        <p:nvPicPr>
          <p:cNvPr id="6" name="PANTALOON INDIRECT REDUCES WITH VALSALVA 62039316">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1420" t="16131" b="7742"/>
          <a:stretch/>
        </p:blipFill>
        <p:spPr>
          <a:xfrm>
            <a:off x="304800" y="1417638"/>
            <a:ext cx="8610600" cy="4602162"/>
          </a:xfrm>
        </p:spPr>
      </p:pic>
      <p:pic>
        <p:nvPicPr>
          <p:cNvPr id="4" name="Picture 3"/>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0" y="5715000"/>
            <a:ext cx="1219200" cy="1310680"/>
          </a:xfrm>
          <a:prstGeom prst="rect">
            <a:avLst/>
          </a:prstGeom>
        </p:spPr>
      </p:pic>
    </p:spTree>
    <p:extLst>
      <p:ext uri="{BB962C8B-B14F-4D97-AF65-F5344CB8AC3E}">
        <p14:creationId xmlns:p14="http://schemas.microsoft.com/office/powerpoint/2010/main" val="266646586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6"/>
                                        </p:tgtEl>
                                      </p:cBhvr>
                                    </p:cmd>
                                  </p:childTnLst>
                                </p:cTn>
                              </p:par>
                            </p:childTnLst>
                          </p:cTn>
                        </p:par>
                      </p:childTnLst>
                    </p:cTn>
                  </p:par>
                </p:childTnLst>
              </p:cTn>
              <p:nextCondLst>
                <p:cond evt="onClick" delay="0">
                  <p:tgtEl>
                    <p:spTgt spid="6"/>
                  </p:tgtEl>
                </p:cond>
              </p:nextCondLst>
            </p:seq>
            <p:video>
              <p:cMediaNode vol="80000">
                <p:cTn id="7" repeatCount="indefinite" fill="hold" display="0">
                  <p:stCondLst>
                    <p:cond delay="indefinite"/>
                  </p:stCondLst>
                </p:cTn>
                <p:tgtEl>
                  <p:spTgt spid="6"/>
                </p:tgtEl>
              </p:cMediaNode>
            </p:vide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304800"/>
            <a:ext cx="8686800" cy="2057400"/>
          </a:xfrm>
        </p:spPr>
        <p:txBody>
          <a:bodyPr>
            <a:noAutofit/>
          </a:bodyPr>
          <a:lstStyle/>
          <a:p>
            <a:pPr algn="l"/>
            <a:r>
              <a:rPr lang="en-US" sz="2000" b="1" dirty="0" smtClean="0">
                <a:solidFill>
                  <a:schemeClr val="bg1"/>
                </a:solidFill>
              </a:rPr>
              <a:t>Femoral hernia evaluation</a:t>
            </a:r>
            <a:r>
              <a:rPr lang="en-US" sz="2000" dirty="0" smtClean="0">
                <a:solidFill>
                  <a:schemeClr val="bg1"/>
                </a:solidFill>
              </a:rPr>
              <a:t/>
            </a:r>
            <a:br>
              <a:rPr lang="en-US" sz="2000" dirty="0" smtClean="0">
                <a:solidFill>
                  <a:schemeClr val="bg1"/>
                </a:solidFill>
              </a:rPr>
            </a:br>
            <a:r>
              <a:rPr lang="en-US" sz="2000" dirty="0" smtClean="0">
                <a:solidFill>
                  <a:schemeClr val="bg1"/>
                </a:solidFill>
              </a:rPr>
              <a:t>Move transducer inferior from IEA  to common femoral vessels. Pivot medial aspect of td inferior to pubic tubercle</a:t>
            </a:r>
            <a:br>
              <a:rPr lang="en-US" sz="2000" dirty="0" smtClean="0">
                <a:solidFill>
                  <a:schemeClr val="bg1"/>
                </a:solidFill>
              </a:rPr>
            </a:br>
            <a:r>
              <a:rPr lang="en-US" sz="2000" dirty="0" smtClean="0">
                <a:solidFill>
                  <a:schemeClr val="bg1"/>
                </a:solidFill>
              </a:rPr>
              <a:t>Ensure that pectineus and superior pubic ramus is visualized</a:t>
            </a:r>
            <a:br>
              <a:rPr lang="en-US" sz="2000" dirty="0" smtClean="0">
                <a:solidFill>
                  <a:schemeClr val="bg1"/>
                </a:solidFill>
              </a:rPr>
            </a:br>
            <a:r>
              <a:rPr lang="en-US" sz="2000" dirty="0" smtClean="0">
                <a:solidFill>
                  <a:schemeClr val="bg1"/>
                </a:solidFill>
              </a:rPr>
              <a:t>Femoral vein will dilate with valsalva</a:t>
            </a:r>
            <a:br>
              <a:rPr lang="en-US" sz="2000" dirty="0" smtClean="0">
                <a:solidFill>
                  <a:schemeClr val="bg1"/>
                </a:solidFill>
              </a:rPr>
            </a:br>
            <a:r>
              <a:rPr lang="en-US" sz="2000" dirty="0" smtClean="0">
                <a:solidFill>
                  <a:schemeClr val="bg1"/>
                </a:solidFill>
              </a:rPr>
              <a:t>If positive for hernia image in LAX also</a:t>
            </a:r>
            <a:br>
              <a:rPr lang="en-US" sz="2000" dirty="0" smtClean="0">
                <a:solidFill>
                  <a:schemeClr val="bg1"/>
                </a:solidFill>
              </a:rPr>
            </a:br>
            <a:r>
              <a:rPr lang="en-US" sz="2000" dirty="0" smtClean="0">
                <a:solidFill>
                  <a:schemeClr val="bg1"/>
                </a:solidFill>
              </a:rPr>
              <a:t>Characteristically hernia occurs medial to femoral vein</a:t>
            </a:r>
            <a:endParaRPr lang="en-US" sz="2000" dirty="0">
              <a:solidFill>
                <a:schemeClr val="bg1"/>
              </a:solidFill>
            </a:endParaRPr>
          </a:p>
        </p:txBody>
      </p:sp>
      <p:pic>
        <p:nvPicPr>
          <p:cNvPr id="6" name="Content Placeholder 5"/>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304800" y="2589935"/>
            <a:ext cx="4038600" cy="4268065"/>
          </a:xfrm>
        </p:spPr>
      </p:pic>
      <p:pic>
        <p:nvPicPr>
          <p:cNvPr id="5" name="Content Placeholder 4"/>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5660" t="15619"/>
          <a:stretch/>
        </p:blipFill>
        <p:spPr>
          <a:xfrm>
            <a:off x="4800600" y="2589935"/>
            <a:ext cx="3810000" cy="3810865"/>
          </a:xfrm>
        </p:spPr>
      </p:pic>
      <p:sp>
        <p:nvSpPr>
          <p:cNvPr id="7" name="Rectangle 6"/>
          <p:cNvSpPr/>
          <p:nvPr/>
        </p:nvSpPr>
        <p:spPr>
          <a:xfrm rot="2296813">
            <a:off x="2185753" y="4876799"/>
            <a:ext cx="1371600" cy="152400"/>
          </a:xfrm>
          <a:prstGeom prst="rect">
            <a:avLst/>
          </a:prstGeom>
          <a:solidFill>
            <a:srgbClr val="00B0F0"/>
          </a:solidFill>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dirty="0"/>
          </a:p>
        </p:txBody>
      </p:sp>
      <p:sp>
        <p:nvSpPr>
          <p:cNvPr id="8" name="TextBox 7"/>
          <p:cNvSpPr txBox="1"/>
          <p:nvPr/>
        </p:nvSpPr>
        <p:spPr>
          <a:xfrm rot="20834120">
            <a:off x="6033557" y="4768332"/>
            <a:ext cx="2188484" cy="369332"/>
          </a:xfrm>
          <a:prstGeom prst="rect">
            <a:avLst/>
          </a:prstGeom>
          <a:noFill/>
        </p:spPr>
        <p:txBody>
          <a:bodyPr wrap="none" rtlCol="0">
            <a:spAutoFit/>
          </a:bodyPr>
          <a:lstStyle/>
          <a:p>
            <a:r>
              <a:rPr lang="en-US" dirty="0" smtClean="0">
                <a:solidFill>
                  <a:srgbClr val="FFFF00"/>
                </a:solidFill>
              </a:rPr>
              <a:t>Superior pubic ramus</a:t>
            </a:r>
            <a:endParaRPr lang="en-US" dirty="0">
              <a:solidFill>
                <a:srgbClr val="FFFF00"/>
              </a:solidFill>
            </a:endParaRPr>
          </a:p>
        </p:txBody>
      </p:sp>
      <p:pic>
        <p:nvPicPr>
          <p:cNvPr id="9" name="Picture 8"/>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543800" y="1346440"/>
            <a:ext cx="1219200" cy="1310680"/>
          </a:xfrm>
          <a:prstGeom prst="rect">
            <a:avLst/>
          </a:prstGeom>
        </p:spPr>
      </p:pic>
    </p:spTree>
    <p:extLst>
      <p:ext uri="{BB962C8B-B14F-4D97-AF65-F5344CB8AC3E}">
        <p14:creationId xmlns:p14="http://schemas.microsoft.com/office/powerpoint/2010/main" val="3990351644"/>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chemeClr val="bg1"/>
                </a:solidFill>
              </a:rPr>
              <a:t>Femoral Hernia</a:t>
            </a:r>
            <a:endParaRPr lang="en-US" dirty="0">
              <a:solidFill>
                <a:schemeClr val="bg1"/>
              </a:solidFill>
            </a:endParaRPr>
          </a:p>
        </p:txBody>
      </p:sp>
      <p:pic>
        <p:nvPicPr>
          <p:cNvPr id="12" name="Content Placeholder 11"/>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457200" y="1729148"/>
            <a:ext cx="4038600" cy="4268066"/>
          </a:xfrm>
        </p:spPr>
      </p:pic>
      <p:pic>
        <p:nvPicPr>
          <p:cNvPr id="13" name="Content Placeholder 12"/>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887" t="14546"/>
          <a:stretch/>
        </p:blipFill>
        <p:spPr>
          <a:xfrm>
            <a:off x="4724400" y="2286000"/>
            <a:ext cx="3962400" cy="3581399"/>
          </a:xfrm>
        </p:spPr>
      </p:pic>
      <p:cxnSp>
        <p:nvCxnSpPr>
          <p:cNvPr id="15" name="Straight Arrow Connector 14"/>
          <p:cNvCxnSpPr/>
          <p:nvPr/>
        </p:nvCxnSpPr>
        <p:spPr>
          <a:xfrm flipV="1">
            <a:off x="2819400" y="3590598"/>
            <a:ext cx="2819400" cy="729343"/>
          </a:xfrm>
          <a:prstGeom prst="straightConnector1">
            <a:avLst/>
          </a:prstGeom>
          <a:ln w="38100">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flipV="1">
            <a:off x="3200400" y="4114800"/>
            <a:ext cx="3200400" cy="190500"/>
          </a:xfrm>
          <a:prstGeom prst="straightConnector1">
            <a:avLst/>
          </a:prstGeom>
          <a:ln w="38100">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cxnSp>
        <p:nvCxnSpPr>
          <p:cNvPr id="22" name="Straight Arrow Connector 21"/>
          <p:cNvCxnSpPr/>
          <p:nvPr/>
        </p:nvCxnSpPr>
        <p:spPr>
          <a:xfrm flipV="1">
            <a:off x="2644750" y="3154188"/>
            <a:ext cx="2743200" cy="522514"/>
          </a:xfrm>
          <a:prstGeom prst="straightConnector1">
            <a:avLst/>
          </a:prstGeom>
          <a:ln w="38100">
            <a:solidFill>
              <a:srgbClr val="FFFF00"/>
            </a:solidFill>
            <a:headEnd type="arrow"/>
            <a:tailEnd type="arrow"/>
          </a:ln>
        </p:spPr>
        <p:style>
          <a:lnRef idx="1">
            <a:schemeClr val="accent1"/>
          </a:lnRef>
          <a:fillRef idx="0">
            <a:schemeClr val="accent1"/>
          </a:fillRef>
          <a:effectRef idx="0">
            <a:schemeClr val="accent1"/>
          </a:effectRef>
          <a:fontRef idx="minor">
            <a:schemeClr val="tx1"/>
          </a:fontRef>
        </p:style>
      </p:cxnSp>
      <p:sp>
        <p:nvSpPr>
          <p:cNvPr id="30" name="TextBox 29"/>
          <p:cNvSpPr txBox="1"/>
          <p:nvPr/>
        </p:nvSpPr>
        <p:spPr>
          <a:xfrm>
            <a:off x="5343339" y="2895600"/>
            <a:ext cx="410562" cy="369332"/>
          </a:xfrm>
          <a:prstGeom prst="rect">
            <a:avLst/>
          </a:prstGeom>
          <a:noFill/>
        </p:spPr>
        <p:txBody>
          <a:bodyPr wrap="none" rtlCol="0">
            <a:spAutoFit/>
          </a:bodyPr>
          <a:lstStyle/>
          <a:p>
            <a:r>
              <a:rPr lang="en-US" dirty="0" smtClean="0">
                <a:solidFill>
                  <a:srgbClr val="FFFF00"/>
                </a:solidFill>
              </a:rPr>
              <a:t>FA</a:t>
            </a:r>
            <a:endParaRPr lang="en-US" dirty="0">
              <a:solidFill>
                <a:srgbClr val="FFFF00"/>
              </a:solidFill>
            </a:endParaRPr>
          </a:p>
        </p:txBody>
      </p:sp>
      <p:sp>
        <p:nvSpPr>
          <p:cNvPr id="31" name="TextBox 30"/>
          <p:cNvSpPr txBox="1"/>
          <p:nvPr/>
        </p:nvSpPr>
        <p:spPr>
          <a:xfrm>
            <a:off x="6433457" y="3762829"/>
            <a:ext cx="1090555" cy="369332"/>
          </a:xfrm>
          <a:prstGeom prst="rect">
            <a:avLst/>
          </a:prstGeom>
          <a:noFill/>
        </p:spPr>
        <p:txBody>
          <a:bodyPr wrap="none" rtlCol="0">
            <a:spAutoFit/>
          </a:bodyPr>
          <a:lstStyle/>
          <a:p>
            <a:r>
              <a:rPr lang="en-US" dirty="0" smtClean="0">
                <a:solidFill>
                  <a:srgbClr val="FFFF00"/>
                </a:solidFill>
              </a:rPr>
              <a:t>Pectineus</a:t>
            </a:r>
            <a:endParaRPr lang="en-US" dirty="0">
              <a:solidFill>
                <a:srgbClr val="FFFF00"/>
              </a:solidFill>
            </a:endParaRPr>
          </a:p>
        </p:txBody>
      </p:sp>
      <p:sp>
        <p:nvSpPr>
          <p:cNvPr id="32" name="TextBox 31"/>
          <p:cNvSpPr txBox="1"/>
          <p:nvPr/>
        </p:nvSpPr>
        <p:spPr>
          <a:xfrm>
            <a:off x="5577649" y="3336862"/>
            <a:ext cx="421910" cy="369332"/>
          </a:xfrm>
          <a:prstGeom prst="rect">
            <a:avLst/>
          </a:prstGeom>
          <a:noFill/>
        </p:spPr>
        <p:txBody>
          <a:bodyPr wrap="none" rtlCol="0">
            <a:spAutoFit/>
          </a:bodyPr>
          <a:lstStyle/>
          <a:p>
            <a:r>
              <a:rPr lang="en-US" dirty="0" smtClean="0">
                <a:solidFill>
                  <a:srgbClr val="FFFF00"/>
                </a:solidFill>
              </a:rPr>
              <a:t>FV</a:t>
            </a:r>
            <a:endParaRPr lang="en-US" dirty="0">
              <a:solidFill>
                <a:srgbClr val="FFFF00"/>
              </a:solidFill>
            </a:endParaRPr>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2400" y="5791200"/>
            <a:ext cx="1219200" cy="1310680"/>
          </a:xfrm>
          <a:prstGeom prst="rect">
            <a:avLst/>
          </a:prstGeom>
        </p:spPr>
      </p:pic>
    </p:spTree>
    <p:extLst>
      <p:ext uri="{BB962C8B-B14F-4D97-AF65-F5344CB8AC3E}">
        <p14:creationId xmlns:p14="http://schemas.microsoft.com/office/powerpoint/2010/main" val="1492651642"/>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Femoral boundaries</a:t>
            </a:r>
            <a:endParaRPr lang="en-US" dirty="0">
              <a:solidFill>
                <a:schemeClr val="bg1"/>
              </a:solidFill>
            </a:endParaRPr>
          </a:p>
        </p:txBody>
      </p:sp>
      <p:sp>
        <p:nvSpPr>
          <p:cNvPr id="5" name="Text Placeholder 4"/>
          <p:cNvSpPr>
            <a:spLocks noGrp="1"/>
          </p:cNvSpPr>
          <p:nvPr>
            <p:ph type="body" idx="1"/>
          </p:nvPr>
        </p:nvSpPr>
        <p:spPr/>
        <p:txBody>
          <a:bodyPr/>
          <a:lstStyle/>
          <a:p>
            <a:r>
              <a:rPr lang="en-US" dirty="0" smtClean="0">
                <a:solidFill>
                  <a:schemeClr val="bg1"/>
                </a:solidFill>
              </a:rPr>
              <a:t>Lateral- CFA, CFV, </a:t>
            </a:r>
            <a:r>
              <a:rPr lang="en-US" dirty="0">
                <a:solidFill>
                  <a:schemeClr val="bg1"/>
                </a:solidFill>
              </a:rPr>
              <a:t>p</a:t>
            </a:r>
            <a:r>
              <a:rPr lang="en-US" dirty="0" smtClean="0">
                <a:solidFill>
                  <a:schemeClr val="bg1"/>
                </a:solidFill>
              </a:rPr>
              <a:t>soas</a:t>
            </a:r>
            <a:endParaRPr lang="en-US" dirty="0">
              <a:solidFill>
                <a:schemeClr val="bg1"/>
              </a:solidFill>
            </a:endParaRPr>
          </a:p>
        </p:txBody>
      </p:sp>
      <p:pic>
        <p:nvPicPr>
          <p:cNvPr id="10" name="Content Placeholder 9"/>
          <p:cNvPicPr>
            <a:picLocks noGrp="1" noChangeAspect="1"/>
          </p:cNvPicPr>
          <p:nvPr>
            <p:ph sz="half" idx="2"/>
          </p:nvPr>
        </p:nvPicPr>
        <p:blipFill rotWithShape="1">
          <a:blip r:embed="rId2">
            <a:extLst>
              <a:ext uri="{28A0092B-C50C-407E-A947-70E740481C1C}">
                <a14:useLocalDpi xmlns:a14="http://schemas.microsoft.com/office/drawing/2010/main" val="0"/>
              </a:ext>
            </a:extLst>
          </a:blip>
          <a:srcRect l="9430" t="16730"/>
          <a:stretch/>
        </p:blipFill>
        <p:spPr>
          <a:xfrm>
            <a:off x="228600" y="2438400"/>
            <a:ext cx="4484298" cy="3114671"/>
          </a:xfrm>
        </p:spPr>
      </p:pic>
      <p:sp>
        <p:nvSpPr>
          <p:cNvPr id="7" name="Text Placeholder 6"/>
          <p:cNvSpPr>
            <a:spLocks noGrp="1"/>
          </p:cNvSpPr>
          <p:nvPr>
            <p:ph type="body" sz="quarter" idx="3"/>
          </p:nvPr>
        </p:nvSpPr>
        <p:spPr/>
        <p:txBody>
          <a:bodyPr>
            <a:normAutofit fontScale="92500" lnSpcReduction="20000"/>
          </a:bodyPr>
          <a:lstStyle/>
          <a:p>
            <a:r>
              <a:rPr lang="en-US" dirty="0" smtClean="0">
                <a:solidFill>
                  <a:schemeClr val="bg1"/>
                </a:solidFill>
              </a:rPr>
              <a:t>Inferior- pectineus, superior pubic ramus</a:t>
            </a:r>
            <a:endParaRPr lang="en-US" dirty="0">
              <a:solidFill>
                <a:schemeClr val="bg1"/>
              </a:solidFill>
            </a:endParaRPr>
          </a:p>
        </p:txBody>
      </p:sp>
      <p:pic>
        <p:nvPicPr>
          <p:cNvPr id="11" name="Content Placeholder 10"/>
          <p:cNvPicPr>
            <a:picLocks noGrp="1" noChangeAspect="1"/>
          </p:cNvPicPr>
          <p:nvPr>
            <p:ph sz="quarter" idx="4"/>
          </p:nvPr>
        </p:nvPicPr>
        <p:blipFill rotWithShape="1">
          <a:blip r:embed="rId2">
            <a:extLst>
              <a:ext uri="{28A0092B-C50C-407E-A947-70E740481C1C}">
                <a14:useLocalDpi xmlns:a14="http://schemas.microsoft.com/office/drawing/2010/main" val="0"/>
              </a:ext>
            </a:extLst>
          </a:blip>
          <a:srcRect l="1964" t="14815"/>
          <a:stretch/>
        </p:blipFill>
        <p:spPr>
          <a:xfrm>
            <a:off x="4712898" y="2438400"/>
            <a:ext cx="4431102" cy="3108920"/>
          </a:xfrm>
        </p:spPr>
      </p:pic>
      <p:sp>
        <p:nvSpPr>
          <p:cNvPr id="12" name="TextBox 11"/>
          <p:cNvSpPr txBox="1"/>
          <p:nvPr/>
        </p:nvSpPr>
        <p:spPr>
          <a:xfrm>
            <a:off x="3156073" y="2855554"/>
            <a:ext cx="533992" cy="369332"/>
          </a:xfrm>
          <a:prstGeom prst="rect">
            <a:avLst/>
          </a:prstGeom>
          <a:noFill/>
        </p:spPr>
        <p:txBody>
          <a:bodyPr wrap="none" rtlCol="0">
            <a:spAutoFit/>
          </a:bodyPr>
          <a:lstStyle/>
          <a:p>
            <a:r>
              <a:rPr lang="en-US" dirty="0" smtClean="0">
                <a:solidFill>
                  <a:srgbClr val="FFFF00"/>
                </a:solidFill>
              </a:rPr>
              <a:t>CFA</a:t>
            </a:r>
            <a:endParaRPr lang="en-US" dirty="0">
              <a:solidFill>
                <a:srgbClr val="FFFF00"/>
              </a:solidFill>
            </a:endParaRPr>
          </a:p>
        </p:txBody>
      </p:sp>
      <p:sp>
        <p:nvSpPr>
          <p:cNvPr id="13" name="TextBox 12"/>
          <p:cNvSpPr txBox="1"/>
          <p:nvPr/>
        </p:nvSpPr>
        <p:spPr>
          <a:xfrm>
            <a:off x="2610731" y="3323352"/>
            <a:ext cx="545342" cy="369332"/>
          </a:xfrm>
          <a:prstGeom prst="rect">
            <a:avLst/>
          </a:prstGeom>
          <a:noFill/>
        </p:spPr>
        <p:txBody>
          <a:bodyPr wrap="none" rtlCol="0">
            <a:spAutoFit/>
          </a:bodyPr>
          <a:lstStyle/>
          <a:p>
            <a:r>
              <a:rPr lang="en-US" dirty="0" smtClean="0">
                <a:solidFill>
                  <a:srgbClr val="FFFF00"/>
                </a:solidFill>
              </a:rPr>
              <a:t>CFV</a:t>
            </a:r>
            <a:endParaRPr lang="en-US" dirty="0">
              <a:solidFill>
                <a:srgbClr val="FFFF00"/>
              </a:solidFill>
            </a:endParaRPr>
          </a:p>
        </p:txBody>
      </p:sp>
      <p:sp>
        <p:nvSpPr>
          <p:cNvPr id="14" name="TextBox 13"/>
          <p:cNvSpPr txBox="1"/>
          <p:nvPr/>
        </p:nvSpPr>
        <p:spPr>
          <a:xfrm>
            <a:off x="3679851" y="3581126"/>
            <a:ext cx="797654" cy="369332"/>
          </a:xfrm>
          <a:prstGeom prst="rect">
            <a:avLst/>
          </a:prstGeom>
          <a:noFill/>
        </p:spPr>
        <p:txBody>
          <a:bodyPr wrap="none" rtlCol="0">
            <a:spAutoFit/>
          </a:bodyPr>
          <a:lstStyle/>
          <a:p>
            <a:r>
              <a:rPr lang="en-US" dirty="0" smtClean="0">
                <a:solidFill>
                  <a:srgbClr val="FFFF00"/>
                </a:solidFill>
              </a:rPr>
              <a:t>PSOAS</a:t>
            </a:r>
            <a:endParaRPr lang="en-US" dirty="0">
              <a:solidFill>
                <a:srgbClr val="FFFF00"/>
              </a:solidFill>
            </a:endParaRPr>
          </a:p>
        </p:txBody>
      </p:sp>
      <p:sp>
        <p:nvSpPr>
          <p:cNvPr id="15" name="TextBox 14"/>
          <p:cNvSpPr txBox="1"/>
          <p:nvPr/>
        </p:nvSpPr>
        <p:spPr>
          <a:xfrm>
            <a:off x="6070007" y="3589752"/>
            <a:ext cx="1098378" cy="369332"/>
          </a:xfrm>
          <a:prstGeom prst="rect">
            <a:avLst/>
          </a:prstGeom>
          <a:noFill/>
        </p:spPr>
        <p:txBody>
          <a:bodyPr wrap="none" rtlCol="0">
            <a:spAutoFit/>
          </a:bodyPr>
          <a:lstStyle/>
          <a:p>
            <a:r>
              <a:rPr lang="en-US" dirty="0" smtClean="0">
                <a:solidFill>
                  <a:srgbClr val="FFFF00"/>
                </a:solidFill>
              </a:rPr>
              <a:t>pectineus</a:t>
            </a:r>
            <a:endParaRPr lang="en-US" dirty="0">
              <a:solidFill>
                <a:srgbClr val="FFFF00"/>
              </a:solidFill>
            </a:endParaRPr>
          </a:p>
        </p:txBody>
      </p:sp>
      <p:sp>
        <p:nvSpPr>
          <p:cNvPr id="16" name="TextBox 15"/>
          <p:cNvSpPr txBox="1"/>
          <p:nvPr/>
        </p:nvSpPr>
        <p:spPr>
          <a:xfrm rot="1403049">
            <a:off x="4906633" y="4218508"/>
            <a:ext cx="2188484" cy="369332"/>
          </a:xfrm>
          <a:prstGeom prst="rect">
            <a:avLst/>
          </a:prstGeom>
          <a:noFill/>
        </p:spPr>
        <p:txBody>
          <a:bodyPr wrap="none" rtlCol="0">
            <a:spAutoFit/>
          </a:bodyPr>
          <a:lstStyle/>
          <a:p>
            <a:r>
              <a:rPr lang="en-US" dirty="0" smtClean="0">
                <a:solidFill>
                  <a:srgbClr val="FFFF00"/>
                </a:solidFill>
              </a:rPr>
              <a:t>Superior pubic ramus</a:t>
            </a:r>
            <a:endParaRPr lang="en-US" dirty="0">
              <a:solidFill>
                <a:srgbClr val="FFFF00"/>
              </a:solidFill>
            </a:endParaRPr>
          </a:p>
        </p:txBody>
      </p:sp>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5547320"/>
            <a:ext cx="1219200" cy="1310680"/>
          </a:xfrm>
          <a:prstGeom prst="rect">
            <a:avLst/>
          </a:prstGeom>
        </p:spPr>
      </p:pic>
    </p:spTree>
    <p:extLst>
      <p:ext uri="{BB962C8B-B14F-4D97-AF65-F5344CB8AC3E}">
        <p14:creationId xmlns:p14="http://schemas.microsoft.com/office/powerpoint/2010/main" val="333455968"/>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solidFill>
                  <a:schemeClr val="bg1"/>
                </a:solidFill>
              </a:rPr>
              <a:t>Femoral hernia</a:t>
            </a:r>
            <a:endParaRPr lang="en-US" b="1" dirty="0">
              <a:solidFill>
                <a:schemeClr val="bg1"/>
              </a:solidFill>
            </a:endParaRPr>
          </a:p>
        </p:txBody>
      </p:sp>
      <p:sp>
        <p:nvSpPr>
          <p:cNvPr id="6" name="Text Placeholder 5"/>
          <p:cNvSpPr>
            <a:spLocks noGrp="1"/>
          </p:cNvSpPr>
          <p:nvPr>
            <p:ph type="body" idx="1"/>
          </p:nvPr>
        </p:nvSpPr>
        <p:spPr>
          <a:xfrm>
            <a:off x="457200" y="1066800"/>
            <a:ext cx="4040188" cy="639762"/>
          </a:xfrm>
        </p:spPr>
        <p:txBody>
          <a:bodyPr/>
          <a:lstStyle/>
          <a:p>
            <a:r>
              <a:rPr lang="en-US" dirty="0" smtClean="0">
                <a:solidFill>
                  <a:schemeClr val="bg1"/>
                </a:solidFill>
              </a:rPr>
              <a:t>Normal </a:t>
            </a:r>
            <a:endParaRPr lang="en-US" dirty="0">
              <a:solidFill>
                <a:schemeClr val="bg1"/>
              </a:solidFill>
            </a:endParaRPr>
          </a:p>
        </p:txBody>
      </p:sp>
      <p:pic>
        <p:nvPicPr>
          <p:cNvPr id="10" name="R FEMORAL NORMAL.avi">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rotWithShape="1">
          <a:blip r:embed="rId6"/>
          <a:srcRect l="3273" t="14538"/>
          <a:stretch/>
        </p:blipFill>
        <p:spPr>
          <a:xfrm>
            <a:off x="0" y="1905000"/>
            <a:ext cx="4323780" cy="3765073"/>
          </a:xfrm>
        </p:spPr>
      </p:pic>
      <p:sp>
        <p:nvSpPr>
          <p:cNvPr id="8" name="Text Placeholder 7"/>
          <p:cNvSpPr>
            <a:spLocks noGrp="1"/>
          </p:cNvSpPr>
          <p:nvPr>
            <p:ph type="body" sz="quarter" idx="3"/>
          </p:nvPr>
        </p:nvSpPr>
        <p:spPr>
          <a:xfrm>
            <a:off x="4572000" y="1143000"/>
            <a:ext cx="4041775" cy="639762"/>
          </a:xfrm>
        </p:spPr>
        <p:txBody>
          <a:bodyPr/>
          <a:lstStyle/>
          <a:p>
            <a:r>
              <a:rPr lang="en-US" dirty="0" smtClean="0">
                <a:solidFill>
                  <a:schemeClr val="bg1"/>
                </a:solidFill>
              </a:rPr>
              <a:t>Fat containing hernia</a:t>
            </a:r>
            <a:endParaRPr lang="en-US" dirty="0">
              <a:solidFill>
                <a:schemeClr val="bg1"/>
              </a:solidFill>
            </a:endParaRPr>
          </a:p>
        </p:txBody>
      </p:sp>
      <p:pic>
        <p:nvPicPr>
          <p:cNvPr id="11" name="FEMORAL HERNIA DYNAMIC.avi">
            <a:hlinkClick r:id="" action="ppaction://media"/>
          </p:cNvPr>
          <p:cNvPicPr>
            <a:picLocks noGrp="1" noChangeAspect="1"/>
          </p:cNvPicPr>
          <p:nvPr>
            <p:ph sz="quarter" idx="4"/>
            <a:videoFile r:link="rId4"/>
            <p:extLst>
              <p:ext uri="{DAA4B4D4-6D71-4841-9C94-3DE7FCFB9230}">
                <p14:media xmlns:p14="http://schemas.microsoft.com/office/powerpoint/2010/main" r:embed="rId3"/>
              </p:ext>
            </p:extLst>
          </p:nvPr>
        </p:nvPicPr>
        <p:blipFill rotWithShape="1">
          <a:blip r:embed="rId7"/>
          <a:srcRect l="69" t="16114" r="-1"/>
          <a:stretch/>
        </p:blipFill>
        <p:spPr>
          <a:xfrm>
            <a:off x="4497388" y="1905000"/>
            <a:ext cx="4568600" cy="3765073"/>
          </a:xfr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52400" y="5791200"/>
            <a:ext cx="1219200" cy="1310680"/>
          </a:xfrm>
          <a:prstGeom prst="rect">
            <a:avLst/>
          </a:prstGeom>
        </p:spPr>
      </p:pic>
    </p:spTree>
    <p:extLst>
      <p:ext uri="{BB962C8B-B14F-4D97-AF65-F5344CB8AC3E}">
        <p14:creationId xmlns:p14="http://schemas.microsoft.com/office/powerpoint/2010/main" val="2859738670"/>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video>
              <p:cMediaNode vol="80000">
                <p:cTn id="13" repeatCount="indefinite" fill="hold" display="0">
                  <p:stCondLst>
                    <p:cond delay="indefinite"/>
                  </p:stCondLst>
                </p:cTn>
                <p:tgtEl>
                  <p:spTgt spid="11"/>
                </p:tgtEl>
              </p:cMediaNode>
            </p:vide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smtClean="0">
                <a:solidFill>
                  <a:schemeClr val="bg1"/>
                </a:solidFill>
              </a:rPr>
              <a:t>Femoral hernia lax</a:t>
            </a:r>
            <a:endParaRPr lang="en-US" dirty="0">
              <a:solidFill>
                <a:schemeClr val="bg1"/>
              </a:solidFill>
            </a:endParaRPr>
          </a:p>
        </p:txBody>
      </p:sp>
      <p:pic>
        <p:nvPicPr>
          <p:cNvPr id="4" name="K FEMORAL LAX V 64426979">
            <a:hlinkClick r:id="" action="ppaction://media"/>
          </p:cNvPr>
          <p:cNvPicPr>
            <a:picLocks noGrp="1" noChangeAspect="1"/>
          </p:cNvPicPr>
          <p:nvPr>
            <p:ph idx="1"/>
            <a:videoFile r:link="rId2"/>
            <p:extLst>
              <p:ext uri="{DAA4B4D4-6D71-4841-9C94-3DE7FCFB9230}">
                <p14:media xmlns:p14="http://schemas.microsoft.com/office/powerpoint/2010/main" r:embed="rId1"/>
              </p:ext>
            </p:extLst>
          </p:nvPr>
        </p:nvPicPr>
        <p:blipFill rotWithShape="1">
          <a:blip r:embed="rId4"/>
          <a:srcRect l="12273" t="15933" r="13986" b="7741"/>
          <a:stretch/>
        </p:blipFill>
        <p:spPr>
          <a:xfrm>
            <a:off x="914400" y="1417638"/>
            <a:ext cx="7315199" cy="4906961"/>
          </a:xfrm>
        </p:spPr>
      </p:pic>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52401" y="5791200"/>
            <a:ext cx="1219200" cy="1310680"/>
          </a:xfrm>
          <a:prstGeom prst="rect">
            <a:avLst/>
          </a:prstGeom>
        </p:spPr>
      </p:pic>
    </p:spTree>
    <p:extLst>
      <p:ext uri="{BB962C8B-B14F-4D97-AF65-F5344CB8AC3E}">
        <p14:creationId xmlns:p14="http://schemas.microsoft.com/office/powerpoint/2010/main" val="367573970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repeatCount="indefinite" fill="hold" display="0">
                  <p:stCondLst>
                    <p:cond delay="indefinite"/>
                  </p:stCondLst>
                </p:cTn>
                <p:tgtEl>
                  <p:spTgt spid="4"/>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4800" y="-50944"/>
            <a:ext cx="8229600" cy="1143000"/>
          </a:xfrm>
        </p:spPr>
        <p:txBody>
          <a:bodyPr/>
          <a:lstStyle/>
          <a:p>
            <a:r>
              <a:rPr lang="en-US" dirty="0" smtClean="0">
                <a:solidFill>
                  <a:schemeClr val="bg1"/>
                </a:solidFill>
              </a:rPr>
              <a:t>Anterior hip - sax</a:t>
            </a:r>
            <a:endParaRPr lang="en-US" dirty="0">
              <a:solidFill>
                <a:schemeClr val="bg1"/>
              </a:solidFill>
            </a:endParaRPr>
          </a:p>
        </p:txBody>
      </p:sp>
      <p:sp>
        <p:nvSpPr>
          <p:cNvPr id="3" name="Text Placeholder 2"/>
          <p:cNvSpPr>
            <a:spLocks noGrp="1"/>
          </p:cNvSpPr>
          <p:nvPr>
            <p:ph type="body" idx="1"/>
          </p:nvPr>
        </p:nvSpPr>
        <p:spPr>
          <a:xfrm>
            <a:off x="400194" y="818214"/>
            <a:ext cx="4040188" cy="1004920"/>
          </a:xfrm>
        </p:spPr>
        <p:txBody>
          <a:bodyPr>
            <a:noAutofit/>
          </a:bodyPr>
          <a:lstStyle/>
          <a:p>
            <a:r>
              <a:rPr lang="en-US" sz="1800" dirty="0" smtClean="0">
                <a:solidFill>
                  <a:schemeClr val="bg1"/>
                </a:solidFill>
              </a:rPr>
              <a:t>Rotate transducer to sax. Superior to femoral head is iliopsoas muscle and tendon</a:t>
            </a:r>
            <a:endParaRPr lang="en-US" sz="1800" dirty="0">
              <a:solidFill>
                <a:schemeClr val="bg1"/>
              </a:solidFill>
            </a:endParaRPr>
          </a:p>
        </p:txBody>
      </p:sp>
      <p:sp>
        <p:nvSpPr>
          <p:cNvPr id="5" name="Text Placeholder 4"/>
          <p:cNvSpPr>
            <a:spLocks noGrp="1"/>
          </p:cNvSpPr>
          <p:nvPr>
            <p:ph type="body" sz="quarter" idx="3"/>
          </p:nvPr>
        </p:nvSpPr>
        <p:spPr>
          <a:xfrm>
            <a:off x="4419600" y="879473"/>
            <a:ext cx="4041775" cy="639762"/>
          </a:xfrm>
        </p:spPr>
        <p:txBody>
          <a:bodyPr>
            <a:normAutofit fontScale="85000" lnSpcReduction="20000"/>
          </a:bodyPr>
          <a:lstStyle/>
          <a:p>
            <a:r>
              <a:rPr lang="en-US" dirty="0" smtClean="0">
                <a:solidFill>
                  <a:schemeClr val="bg1"/>
                </a:solidFill>
              </a:rPr>
              <a:t>Distended iliopsoas bursa can not be visualized in collapsed state</a:t>
            </a:r>
            <a:endParaRPr lang="en-US" dirty="0">
              <a:solidFill>
                <a:schemeClr val="bg1"/>
              </a:solidFill>
            </a:endParaRPr>
          </a:p>
        </p:txBody>
      </p:sp>
      <p:pic>
        <p:nvPicPr>
          <p:cNvPr id="4" name="Picture 3"/>
          <p:cNvPicPr>
            <a:picLocks noChangeAspect="1"/>
          </p:cNvPicPr>
          <p:nvPr/>
        </p:nvPicPr>
        <p:blipFill rotWithShape="1">
          <a:blip r:embed="rId2" cstate="print">
            <a:extLst>
              <a:ext uri="{28A0092B-C50C-407E-A947-70E740481C1C}">
                <a14:useLocalDpi xmlns:a14="http://schemas.microsoft.com/office/drawing/2010/main" val="0"/>
              </a:ext>
            </a:extLst>
          </a:blip>
          <a:srcRect l="18889" t="1" r="31111" b="3086"/>
          <a:stretch/>
        </p:blipFill>
        <p:spPr>
          <a:xfrm rot="5400000">
            <a:off x="3464266" y="4318344"/>
            <a:ext cx="2215467" cy="2711450"/>
          </a:xfrm>
          <a:prstGeom prst="rect">
            <a:avLst/>
          </a:prstGeom>
        </p:spPr>
      </p:pic>
      <p:sp>
        <p:nvSpPr>
          <p:cNvPr id="14" name="Rounded Rectangle 13"/>
          <p:cNvSpPr/>
          <p:nvPr/>
        </p:nvSpPr>
        <p:spPr>
          <a:xfrm>
            <a:off x="4040188" y="5791200"/>
            <a:ext cx="914400" cy="258762"/>
          </a:xfrm>
          <a:prstGeom prst="roundRect">
            <a:avLst/>
          </a:prstGeom>
        </p:spPr>
        <p:style>
          <a:lnRef idx="2">
            <a:schemeClr val="dk1">
              <a:shade val="50000"/>
            </a:schemeClr>
          </a:lnRef>
          <a:fillRef idx="1">
            <a:schemeClr val="dk1"/>
          </a:fillRef>
          <a:effectRef idx="0">
            <a:schemeClr val="dk1"/>
          </a:effectRef>
          <a:fontRef idx="minor">
            <a:schemeClr val="lt1"/>
          </a:fontRef>
        </p:style>
        <p:txBody>
          <a:bodyPr rtlCol="0" anchor="ctr"/>
          <a:lstStyle/>
          <a:p>
            <a:pPr algn="ctr"/>
            <a:endParaRPr lang="en-US"/>
          </a:p>
        </p:txBody>
      </p:sp>
      <p:pic>
        <p:nvPicPr>
          <p:cNvPr id="20" name="Content Placeholder 19"/>
          <p:cNvPicPr>
            <a:picLocks noGrp="1" noChangeAspect="1"/>
          </p:cNvPicPr>
          <p:nvPr>
            <p:ph sz="half" idx="2"/>
          </p:nvPr>
        </p:nvPicPr>
        <p:blipFill rotWithShape="1">
          <a:blip r:embed="rId3">
            <a:extLst>
              <a:ext uri="{28A0092B-C50C-407E-A947-70E740481C1C}">
                <a14:useLocalDpi xmlns:a14="http://schemas.microsoft.com/office/drawing/2010/main" val="0"/>
              </a:ext>
            </a:extLst>
          </a:blip>
          <a:srcRect l="1925" t="15934" r="-1" b="12431"/>
          <a:stretch/>
        </p:blipFill>
        <p:spPr>
          <a:xfrm>
            <a:off x="0" y="2057399"/>
            <a:ext cx="4419600" cy="2508936"/>
          </a:xfrm>
        </p:spPr>
      </p:pic>
      <p:pic>
        <p:nvPicPr>
          <p:cNvPr id="32" name="Content Placeholder 31"/>
          <p:cNvPicPr>
            <a:picLocks noGrp="1" noChangeAspect="1"/>
          </p:cNvPicPr>
          <p:nvPr>
            <p:ph sz="quarter" idx="4"/>
          </p:nvPr>
        </p:nvPicPr>
        <p:blipFill rotWithShape="1">
          <a:blip r:embed="rId4">
            <a:extLst>
              <a:ext uri="{28A0092B-C50C-407E-A947-70E740481C1C}">
                <a14:useLocalDpi xmlns:a14="http://schemas.microsoft.com/office/drawing/2010/main" val="0"/>
              </a:ext>
            </a:extLst>
          </a:blip>
          <a:srcRect l="1964" t="15966" b="12426"/>
          <a:stretch/>
        </p:blipFill>
        <p:spPr>
          <a:xfrm>
            <a:off x="4440382" y="2057399"/>
            <a:ext cx="4475018" cy="2508936"/>
          </a:xfrm>
        </p:spPr>
      </p:pic>
      <p:sp>
        <p:nvSpPr>
          <p:cNvPr id="6" name="Up Arrow 5"/>
          <p:cNvSpPr/>
          <p:nvPr/>
        </p:nvSpPr>
        <p:spPr>
          <a:xfrm>
            <a:off x="1676400" y="3311867"/>
            <a:ext cx="152400" cy="498133"/>
          </a:xfrm>
          <a:prstGeom prst="up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10" name="Up Arrow 9"/>
          <p:cNvSpPr/>
          <p:nvPr/>
        </p:nvSpPr>
        <p:spPr>
          <a:xfrm>
            <a:off x="7162800" y="3124200"/>
            <a:ext cx="152400" cy="498133"/>
          </a:xfrm>
          <a:prstGeom prst="upArrow">
            <a:avLst/>
          </a:prstGeom>
        </p:spPr>
        <p:style>
          <a:lnRef idx="1">
            <a:schemeClr val="accent3"/>
          </a:lnRef>
          <a:fillRef idx="3">
            <a:schemeClr val="accent3"/>
          </a:fillRef>
          <a:effectRef idx="2">
            <a:schemeClr val="accent3"/>
          </a:effectRef>
          <a:fontRef idx="minor">
            <a:schemeClr val="lt1"/>
          </a:fontRef>
        </p:style>
        <p:txBody>
          <a:bodyPr rtlCol="0" anchor="ctr"/>
          <a:lstStyle/>
          <a:p>
            <a:pPr algn="ctr"/>
            <a:endParaRPr lang="en-US"/>
          </a:p>
        </p:txBody>
      </p:sp>
      <p:sp>
        <p:nvSpPr>
          <p:cNvPr id="7" name="TextBox 6"/>
          <p:cNvSpPr txBox="1"/>
          <p:nvPr/>
        </p:nvSpPr>
        <p:spPr>
          <a:xfrm>
            <a:off x="6172200" y="4800600"/>
            <a:ext cx="2362200" cy="1200329"/>
          </a:xfrm>
          <a:prstGeom prst="rect">
            <a:avLst/>
          </a:prstGeom>
          <a:noFill/>
        </p:spPr>
        <p:txBody>
          <a:bodyPr wrap="square" rtlCol="0">
            <a:spAutoFit/>
          </a:bodyPr>
          <a:lstStyle/>
          <a:p>
            <a:r>
              <a:rPr lang="en-US" dirty="0" smtClean="0">
                <a:solidFill>
                  <a:schemeClr val="bg1"/>
                </a:solidFill>
              </a:rPr>
              <a:t>Dynamic imaging as clinically indicated for snapping tendon or impingement </a:t>
            </a:r>
            <a:endParaRPr lang="en-US" dirty="0">
              <a:solidFill>
                <a:schemeClr val="bg1"/>
              </a:solidFill>
            </a:endParaRPr>
          </a:p>
        </p:txBody>
      </p:sp>
      <p:pic>
        <p:nvPicPr>
          <p:cNvPr id="15" name="Picture 1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28600" y="5547320"/>
            <a:ext cx="1219200" cy="1310680"/>
          </a:xfrm>
          <a:prstGeom prst="rect">
            <a:avLst/>
          </a:prstGeom>
        </p:spPr>
      </p:pic>
    </p:spTree>
    <p:extLst>
      <p:ext uri="{BB962C8B-B14F-4D97-AF65-F5344CB8AC3E}">
        <p14:creationId xmlns:p14="http://schemas.microsoft.com/office/powerpoint/2010/main" val="1328414412"/>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457200" y="273050"/>
            <a:ext cx="8001000" cy="869950"/>
          </a:xfrm>
        </p:spPr>
        <p:txBody>
          <a:bodyPr>
            <a:normAutofit/>
          </a:bodyPr>
          <a:lstStyle/>
          <a:p>
            <a:r>
              <a:rPr lang="en-US" sz="2400" dirty="0" smtClean="0">
                <a:solidFill>
                  <a:schemeClr val="bg1"/>
                </a:solidFill>
              </a:rPr>
              <a:t>Superficial/external ring - 1cm superolateral to pubic tubercle</a:t>
            </a:r>
            <a:endParaRPr lang="en-US" sz="2400" dirty="0">
              <a:solidFill>
                <a:schemeClr val="bg1"/>
              </a:solidFill>
            </a:endParaRPr>
          </a:p>
        </p:txBody>
      </p:sp>
      <p:pic>
        <p:nvPicPr>
          <p:cNvPr id="10" name="Content Placeholder 9"/>
          <p:cNvPicPr>
            <a:picLocks noGrp="1" noChangeAspect="1"/>
          </p:cNvPicPr>
          <p:nvPr>
            <p:ph idx="1"/>
          </p:nvPr>
        </p:nvPicPr>
        <p:blipFill rotWithShape="1">
          <a:blip r:embed="rId2">
            <a:extLst>
              <a:ext uri="{28A0092B-C50C-407E-A947-70E740481C1C}">
                <a14:useLocalDpi xmlns:a14="http://schemas.microsoft.com/office/drawing/2010/main" val="0"/>
              </a:ext>
            </a:extLst>
          </a:blip>
          <a:srcRect l="1615" t="16048"/>
          <a:stretch/>
        </p:blipFill>
        <p:spPr>
          <a:xfrm>
            <a:off x="3276600" y="1435100"/>
            <a:ext cx="5497033" cy="3962400"/>
          </a:xfrm>
        </p:spPr>
      </p:pic>
      <p:sp>
        <p:nvSpPr>
          <p:cNvPr id="9" name="Text Placeholder 8"/>
          <p:cNvSpPr>
            <a:spLocks noGrp="1"/>
          </p:cNvSpPr>
          <p:nvPr>
            <p:ph type="body" sz="half" idx="2"/>
          </p:nvPr>
        </p:nvSpPr>
        <p:spPr>
          <a:xfrm>
            <a:off x="152400" y="1371600"/>
            <a:ext cx="3008313" cy="4691063"/>
          </a:xfrm>
        </p:spPr>
        <p:txBody>
          <a:bodyPr>
            <a:normAutofit lnSpcReduction="10000"/>
          </a:bodyPr>
          <a:lstStyle/>
          <a:p>
            <a:pPr marL="457200" indent="-457200">
              <a:buFont typeface="Wingdings" pitchFamily="2" charset="2"/>
              <a:buChar char="§"/>
            </a:pPr>
            <a:r>
              <a:rPr lang="en-US" sz="2800" dirty="0" smtClean="0">
                <a:solidFill>
                  <a:schemeClr val="bg1"/>
                </a:solidFill>
              </a:rPr>
              <a:t>Move transducer medial to visualize pubic tubercle</a:t>
            </a:r>
          </a:p>
          <a:p>
            <a:pPr marL="457200" indent="-457200">
              <a:buFont typeface="Wingdings" pitchFamily="2" charset="2"/>
              <a:buChar char="§"/>
            </a:pPr>
            <a:r>
              <a:rPr lang="en-US" sz="2800" dirty="0" smtClean="0">
                <a:solidFill>
                  <a:schemeClr val="bg1"/>
                </a:solidFill>
              </a:rPr>
              <a:t>Static and  clip with valsalva</a:t>
            </a:r>
          </a:p>
          <a:p>
            <a:pPr marL="457200" indent="-457200">
              <a:buFont typeface="Wingdings" pitchFamily="2" charset="2"/>
              <a:buChar char="§"/>
            </a:pPr>
            <a:r>
              <a:rPr lang="en-US" sz="2800" dirty="0" smtClean="0">
                <a:solidFill>
                  <a:schemeClr val="bg1"/>
                </a:solidFill>
              </a:rPr>
              <a:t>Males- some motion of spermatic cord is normal</a:t>
            </a:r>
            <a:endParaRPr lang="en-US" sz="2800" dirty="0">
              <a:solidFill>
                <a:schemeClr val="bg1"/>
              </a:solidFill>
            </a:endParaRP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200" y="5762923"/>
            <a:ext cx="1219200" cy="1310680"/>
          </a:xfrm>
          <a:prstGeom prst="rect">
            <a:avLst/>
          </a:prstGeom>
        </p:spPr>
      </p:pic>
    </p:spTree>
    <p:extLst>
      <p:ext uri="{BB962C8B-B14F-4D97-AF65-F5344CB8AC3E}">
        <p14:creationId xmlns:p14="http://schemas.microsoft.com/office/powerpoint/2010/main" val="110899047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chemeClr val="bg1"/>
                </a:solidFill>
              </a:rPr>
              <a:t>Valsalva -strength does matter</a:t>
            </a:r>
            <a:endParaRPr lang="en-US" dirty="0">
              <a:solidFill>
                <a:schemeClr val="bg1"/>
              </a:solidFill>
            </a:endParaRPr>
          </a:p>
        </p:txBody>
      </p:sp>
      <p:sp>
        <p:nvSpPr>
          <p:cNvPr id="6" name="Text Placeholder 5"/>
          <p:cNvSpPr>
            <a:spLocks noGrp="1"/>
          </p:cNvSpPr>
          <p:nvPr>
            <p:ph type="body" idx="1"/>
          </p:nvPr>
        </p:nvSpPr>
        <p:spPr/>
        <p:txBody>
          <a:bodyPr/>
          <a:lstStyle/>
          <a:p>
            <a:r>
              <a:rPr lang="en-US" dirty="0" smtClean="0">
                <a:solidFill>
                  <a:schemeClr val="bg1"/>
                </a:solidFill>
              </a:rPr>
              <a:t>Weak-smaller, fat only</a:t>
            </a:r>
            <a:endParaRPr lang="en-US" dirty="0">
              <a:solidFill>
                <a:schemeClr val="bg1"/>
              </a:solidFill>
            </a:endParaRPr>
          </a:p>
        </p:txBody>
      </p:sp>
      <p:pic>
        <p:nvPicPr>
          <p:cNvPr id="10" name=" INDIRECT AT SYMPH HALF VALSALVA.avi">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rotWithShape="1">
          <a:blip r:embed="rId6"/>
          <a:srcRect l="11759" t="16865"/>
          <a:stretch/>
        </p:blipFill>
        <p:spPr>
          <a:xfrm>
            <a:off x="0" y="2292350"/>
            <a:ext cx="4497388" cy="3346449"/>
          </a:xfrm>
        </p:spPr>
      </p:pic>
      <p:sp>
        <p:nvSpPr>
          <p:cNvPr id="8" name="Text Placeholder 7"/>
          <p:cNvSpPr>
            <a:spLocks noGrp="1"/>
          </p:cNvSpPr>
          <p:nvPr>
            <p:ph type="body" sz="quarter" idx="3"/>
          </p:nvPr>
        </p:nvSpPr>
        <p:spPr/>
        <p:txBody>
          <a:bodyPr/>
          <a:lstStyle/>
          <a:p>
            <a:r>
              <a:rPr lang="en-US" dirty="0" smtClean="0">
                <a:solidFill>
                  <a:schemeClr val="bg1"/>
                </a:solidFill>
              </a:rPr>
              <a:t>Strong- larger, shows bowel</a:t>
            </a:r>
            <a:endParaRPr lang="en-US" dirty="0">
              <a:solidFill>
                <a:schemeClr val="bg1"/>
              </a:solidFill>
            </a:endParaRPr>
          </a:p>
        </p:txBody>
      </p:sp>
      <p:pic>
        <p:nvPicPr>
          <p:cNvPr id="11" name=" INDIRECT AT SYMPH FULL VALSALVA01.avi">
            <a:hlinkClick r:id="" action="ppaction://media"/>
          </p:cNvPr>
          <p:cNvPicPr>
            <a:picLocks noGrp="1" noChangeAspect="1"/>
          </p:cNvPicPr>
          <p:nvPr>
            <p:ph sz="quarter" idx="4"/>
            <a:videoFile r:link="rId4"/>
            <p:extLst>
              <p:ext uri="{DAA4B4D4-6D71-4841-9C94-3DE7FCFB9230}">
                <p14:media xmlns:p14="http://schemas.microsoft.com/office/powerpoint/2010/main" r:embed="rId3"/>
              </p:ext>
            </p:extLst>
          </p:nvPr>
        </p:nvPicPr>
        <p:blipFill rotWithShape="1">
          <a:blip r:embed="rId7"/>
          <a:srcRect l="8720" t="17531"/>
          <a:stretch/>
        </p:blipFill>
        <p:spPr>
          <a:xfrm>
            <a:off x="4497388" y="2292351"/>
            <a:ext cx="4612047" cy="3346448"/>
          </a:xfrm>
        </p:spPr>
      </p:pic>
      <p:pic>
        <p:nvPicPr>
          <p:cNvPr id="7" name="Picture 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019800"/>
            <a:ext cx="1219200" cy="1047154"/>
          </a:xfrm>
          <a:prstGeom prst="rect">
            <a:avLst/>
          </a:prstGeom>
        </p:spPr>
      </p:pic>
    </p:spTree>
    <p:extLst>
      <p:ext uri="{BB962C8B-B14F-4D97-AF65-F5344CB8AC3E}">
        <p14:creationId xmlns:p14="http://schemas.microsoft.com/office/powerpoint/2010/main" val="3960576641"/>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0"/>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0"/>
                                        </p:tgtEl>
                                      </p:cBhvr>
                                    </p:cmd>
                                  </p:childTnLst>
                                </p:cTn>
                              </p:par>
                            </p:childTnLst>
                          </p:cTn>
                        </p:par>
                      </p:childTnLst>
                    </p:cTn>
                  </p:par>
                </p:childTnLst>
              </p:cTn>
              <p:nextCondLst>
                <p:cond evt="onClick" delay="0">
                  <p:tgtEl>
                    <p:spTgt spid="10"/>
                  </p:tgtEl>
                </p:cond>
              </p:nextCondLst>
            </p:seq>
            <p:video>
              <p:cMediaNode vol="80000">
                <p:cTn id="7" repeatCount="indefinite" fill="hold" display="0">
                  <p:stCondLst>
                    <p:cond delay="indefinite"/>
                  </p:stCondLst>
                </p:cTn>
                <p:tgtEl>
                  <p:spTgt spid="10"/>
                </p:tgtEl>
              </p:cMediaNode>
            </p:video>
            <p:seq concurrent="1" nextAc="seek">
              <p:cTn id="8" restart="whenNotActive" fill="hold" evtFilter="cancelBubble" nodeType="interactiveSeq">
                <p:stCondLst>
                  <p:cond evt="onClick" delay="0">
                    <p:tgtEl>
                      <p:spTgt spid="11"/>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1"/>
                                        </p:tgtEl>
                                      </p:cBhvr>
                                    </p:cmd>
                                  </p:childTnLst>
                                </p:cTn>
                              </p:par>
                            </p:childTnLst>
                          </p:cTn>
                        </p:par>
                      </p:childTnLst>
                    </p:cTn>
                  </p:par>
                </p:childTnLst>
              </p:cTn>
              <p:nextCondLst>
                <p:cond evt="onClick" delay="0">
                  <p:tgtEl>
                    <p:spTgt spid="11"/>
                  </p:tgtEl>
                </p:cond>
              </p:nextCondLst>
            </p:seq>
            <p:video>
              <p:cMediaNode vol="80000">
                <p:cTn id="13" repeatCount="indefinite" fill="hold" display="0">
                  <p:stCondLst>
                    <p:cond delay="indefinite"/>
                  </p:stCondLst>
                </p:cTn>
                <p:tgtEl>
                  <p:spTgt spid="11"/>
                </p:tgtEl>
              </p:cMediaNode>
            </p:video>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Control the Valsalva</a:t>
            </a:r>
            <a:endParaRPr lang="en-US" dirty="0">
              <a:solidFill>
                <a:schemeClr val="bg1"/>
              </a:solidFill>
            </a:endParaRPr>
          </a:p>
        </p:txBody>
      </p:sp>
      <p:sp>
        <p:nvSpPr>
          <p:cNvPr id="3" name="Text Placeholder 2"/>
          <p:cNvSpPr>
            <a:spLocks noGrp="1"/>
          </p:cNvSpPr>
          <p:nvPr>
            <p:ph type="body" idx="1"/>
          </p:nvPr>
        </p:nvSpPr>
        <p:spPr/>
        <p:txBody>
          <a:bodyPr/>
          <a:lstStyle/>
          <a:p>
            <a:r>
              <a:rPr lang="en-US" dirty="0" smtClean="0">
                <a:solidFill>
                  <a:schemeClr val="bg1"/>
                </a:solidFill>
              </a:rPr>
              <a:t>Uncontrolled valsalva</a:t>
            </a:r>
            <a:endParaRPr lang="en-US" dirty="0">
              <a:solidFill>
                <a:schemeClr val="bg1"/>
              </a:solidFill>
            </a:endParaRPr>
          </a:p>
        </p:txBody>
      </p:sp>
      <p:pic>
        <p:nvPicPr>
          <p:cNvPr id="8" name="K IEA SAX  UCV 64426986">
            <a:hlinkClick r:id="" action="ppaction://media"/>
          </p:cNvPr>
          <p:cNvPicPr>
            <a:picLocks noGrp="1" noChangeAspect="1"/>
          </p:cNvPicPr>
          <p:nvPr>
            <p:ph sz="half" idx="2"/>
            <a:videoFile r:link="rId2"/>
            <p:extLst>
              <p:ext uri="{DAA4B4D4-6D71-4841-9C94-3DE7FCFB9230}">
                <p14:media xmlns:p14="http://schemas.microsoft.com/office/powerpoint/2010/main" r:embed="rId1"/>
              </p:ext>
            </p:extLst>
          </p:nvPr>
        </p:nvPicPr>
        <p:blipFill rotWithShape="1">
          <a:blip r:embed="rId6"/>
          <a:srcRect l="7544" t="16134"/>
          <a:stretch/>
        </p:blipFill>
        <p:spPr>
          <a:xfrm>
            <a:off x="228600" y="2362200"/>
            <a:ext cx="4268788" cy="3303588"/>
          </a:xfrm>
        </p:spPr>
      </p:pic>
      <p:sp>
        <p:nvSpPr>
          <p:cNvPr id="5" name="Text Placeholder 4"/>
          <p:cNvSpPr>
            <a:spLocks noGrp="1"/>
          </p:cNvSpPr>
          <p:nvPr>
            <p:ph type="body" sz="quarter" idx="3"/>
          </p:nvPr>
        </p:nvSpPr>
        <p:spPr/>
        <p:txBody>
          <a:bodyPr/>
          <a:lstStyle/>
          <a:p>
            <a:r>
              <a:rPr lang="en-US" dirty="0" smtClean="0">
                <a:solidFill>
                  <a:schemeClr val="bg1"/>
                </a:solidFill>
              </a:rPr>
              <a:t>Gradual increase in pressure</a:t>
            </a:r>
            <a:endParaRPr lang="en-US" dirty="0">
              <a:solidFill>
                <a:schemeClr val="bg1"/>
              </a:solidFill>
            </a:endParaRPr>
          </a:p>
        </p:txBody>
      </p:sp>
      <p:pic>
        <p:nvPicPr>
          <p:cNvPr id="7" name="K IEA SAX  CV 64426983">
            <a:hlinkClick r:id="" action="ppaction://media"/>
          </p:cNvPr>
          <p:cNvPicPr>
            <a:picLocks noGrp="1" noChangeAspect="1"/>
          </p:cNvPicPr>
          <p:nvPr>
            <p:ph sz="quarter" idx="4"/>
            <a:videoFile r:link="rId4"/>
            <p:extLst>
              <p:ext uri="{DAA4B4D4-6D71-4841-9C94-3DE7FCFB9230}">
                <p14:media xmlns:p14="http://schemas.microsoft.com/office/powerpoint/2010/main" r:embed="rId3"/>
              </p:ext>
            </p:extLst>
          </p:nvPr>
        </p:nvPicPr>
        <p:blipFill rotWithShape="1">
          <a:blip r:embed="rId7"/>
          <a:srcRect l="9505" t="16178"/>
          <a:stretch/>
        </p:blipFill>
        <p:spPr>
          <a:xfrm>
            <a:off x="4497388" y="2362200"/>
            <a:ext cx="4494212" cy="3303588"/>
          </a:xfrm>
        </p:spPr>
      </p:pic>
      <p:pic>
        <p:nvPicPr>
          <p:cNvPr id="9" name="Picture 8"/>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6019800"/>
            <a:ext cx="1219200" cy="1047154"/>
          </a:xfrm>
          <a:prstGeom prst="rect">
            <a:avLst/>
          </a:prstGeom>
        </p:spPr>
      </p:pic>
    </p:spTree>
    <p:extLst>
      <p:ext uri="{BB962C8B-B14F-4D97-AF65-F5344CB8AC3E}">
        <p14:creationId xmlns:p14="http://schemas.microsoft.com/office/powerpoint/2010/main" val="3210514603"/>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7"/>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7"/>
                                        </p:tgtEl>
                                      </p:cBhvr>
                                    </p:cmd>
                                  </p:childTnLst>
                                </p:cTn>
                              </p:par>
                            </p:childTnLst>
                          </p:cTn>
                        </p:par>
                      </p:childTnLst>
                    </p:cTn>
                  </p:par>
                </p:childTnLst>
              </p:cTn>
              <p:nextCondLst>
                <p:cond evt="onClick" delay="0">
                  <p:tgtEl>
                    <p:spTgt spid="7"/>
                  </p:tgtEl>
                </p:cond>
              </p:nextCondLst>
            </p:seq>
            <p:video>
              <p:cMediaNode vol="80000">
                <p:cTn id="7" fill="hold" display="0">
                  <p:stCondLst>
                    <p:cond delay="indefinite"/>
                  </p:stCondLst>
                </p:cTn>
                <p:tgtEl>
                  <p:spTgt spid="7"/>
                </p:tgtEl>
              </p:cMediaNode>
            </p:video>
            <p:seq concurrent="1" nextAc="seek">
              <p:cTn id="8" restart="whenNotActive" fill="hold" evtFilter="cancelBubble" nodeType="interactiveSeq">
                <p:stCondLst>
                  <p:cond evt="onClick" delay="0">
                    <p:tgtEl>
                      <p:spTgt spid="8"/>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8"/>
                                        </p:tgtEl>
                                      </p:cBhvr>
                                    </p:cmd>
                                  </p:childTnLst>
                                </p:cTn>
                              </p:par>
                            </p:childTnLst>
                          </p:cTn>
                        </p:par>
                      </p:childTnLst>
                    </p:cTn>
                  </p:par>
                </p:childTnLst>
              </p:cTn>
              <p:nextCondLst>
                <p:cond evt="onClick" delay="0">
                  <p:tgtEl>
                    <p:spTgt spid="8"/>
                  </p:tgtEl>
                </p:cond>
              </p:nextCondLst>
            </p:seq>
            <p:video>
              <p:cMediaNode vol="80000">
                <p:cTn id="13" repeatCount="indefinite" fill="hold" display="0">
                  <p:stCondLst>
                    <p:cond delay="indefinite"/>
                  </p:stCondLst>
                </p:cTn>
                <p:tgtEl>
                  <p:spTgt spid="8"/>
                </p:tgtEl>
              </p:cMediaNode>
            </p:vide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a:xfrm>
            <a:off x="685800" y="381000"/>
            <a:ext cx="7772400" cy="1470025"/>
          </a:xfrm>
        </p:spPr>
        <p:txBody>
          <a:bodyPr/>
          <a:lstStyle/>
          <a:p>
            <a:r>
              <a:rPr lang="en-US" b="1" dirty="0" smtClean="0">
                <a:solidFill>
                  <a:schemeClr val="bg1"/>
                </a:solidFill>
              </a:rPr>
              <a:t>Pitfalls</a:t>
            </a:r>
            <a:endParaRPr lang="en-US" b="1" dirty="0">
              <a:solidFill>
                <a:schemeClr val="bg1"/>
              </a:solidFill>
            </a:endParaRPr>
          </a:p>
        </p:txBody>
      </p:sp>
      <p:sp>
        <p:nvSpPr>
          <p:cNvPr id="5" name="Subtitle 4"/>
          <p:cNvSpPr>
            <a:spLocks noGrp="1"/>
          </p:cNvSpPr>
          <p:nvPr>
            <p:ph type="subTitle" idx="1"/>
          </p:nvPr>
        </p:nvSpPr>
        <p:spPr>
          <a:xfrm>
            <a:off x="1219200" y="1905000"/>
            <a:ext cx="6400800" cy="4176486"/>
          </a:xfrm>
        </p:spPr>
        <p:txBody>
          <a:bodyPr/>
          <a:lstStyle/>
          <a:p>
            <a:pPr marL="457200" indent="-457200" algn="l">
              <a:buFont typeface="Wingdings" pitchFamily="2" charset="2"/>
              <a:buChar char="§"/>
            </a:pPr>
            <a:r>
              <a:rPr lang="en-US" dirty="0" smtClean="0">
                <a:solidFill>
                  <a:schemeClr val="bg1"/>
                </a:solidFill>
              </a:rPr>
              <a:t>Patient’s inability to perform sufficient valsalva</a:t>
            </a:r>
          </a:p>
          <a:p>
            <a:pPr marL="457200" indent="-457200" algn="l">
              <a:buFont typeface="Wingdings" pitchFamily="2" charset="2"/>
              <a:buChar char="§"/>
            </a:pPr>
            <a:r>
              <a:rPr lang="en-US" dirty="0" smtClean="0">
                <a:solidFill>
                  <a:schemeClr val="bg1"/>
                </a:solidFill>
              </a:rPr>
              <a:t>Large body habitus</a:t>
            </a:r>
          </a:p>
          <a:p>
            <a:pPr marL="457200" indent="-457200" algn="l">
              <a:buFont typeface="Wingdings" pitchFamily="2" charset="2"/>
              <a:buChar char="§"/>
            </a:pPr>
            <a:r>
              <a:rPr lang="en-US" dirty="0" smtClean="0">
                <a:solidFill>
                  <a:schemeClr val="bg1"/>
                </a:solidFill>
              </a:rPr>
              <a:t>Small hernia containing fat</a:t>
            </a:r>
          </a:p>
          <a:p>
            <a:pPr marL="457200" indent="-457200" algn="l">
              <a:buFont typeface="Wingdings" pitchFamily="2" charset="2"/>
              <a:buChar char="§"/>
            </a:pPr>
            <a:r>
              <a:rPr lang="en-US" dirty="0" smtClean="0">
                <a:solidFill>
                  <a:schemeClr val="bg1"/>
                </a:solidFill>
              </a:rPr>
              <a:t>Mesh material used in repairs can cause extensive shadowing</a:t>
            </a:r>
          </a:p>
          <a:p>
            <a:pPr marL="457200" indent="-457200" algn="l">
              <a:buFont typeface="Wingdings" pitchFamily="2" charset="2"/>
              <a:buChar char="§"/>
            </a:pPr>
            <a:endParaRPr lang="en-US" dirty="0">
              <a:solidFill>
                <a:schemeClr val="bg1"/>
              </a:solidFill>
            </a:endParaRPr>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5547320"/>
            <a:ext cx="1219200" cy="1310680"/>
          </a:xfrm>
          <a:prstGeom prst="rect">
            <a:avLst/>
          </a:prstGeom>
        </p:spPr>
      </p:pic>
    </p:spTree>
    <p:extLst>
      <p:ext uri="{BB962C8B-B14F-4D97-AF65-F5344CB8AC3E}">
        <p14:creationId xmlns:p14="http://schemas.microsoft.com/office/powerpoint/2010/main" val="2260548072"/>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4"/>
          <p:cNvSpPr>
            <a:spLocks noGrp="1" noChangeArrowheads="1"/>
          </p:cNvSpPr>
          <p:nvPr>
            <p:ph type="title"/>
          </p:nvPr>
        </p:nvSpPr>
        <p:spPr>
          <a:noFill/>
        </p:spPr>
        <p:txBody>
          <a:bodyPr anchor="ctr"/>
          <a:lstStyle/>
          <a:p>
            <a:pPr eaLnBrk="1" hangingPunct="1"/>
            <a:r>
              <a:rPr lang="en-US" b="1" dirty="0" smtClean="0">
                <a:solidFill>
                  <a:schemeClr val="bg1"/>
                </a:solidFill>
              </a:rPr>
              <a:t>References</a:t>
            </a:r>
          </a:p>
        </p:txBody>
      </p:sp>
      <p:sp>
        <p:nvSpPr>
          <p:cNvPr id="134147" name="Rectangle 5"/>
          <p:cNvSpPr>
            <a:spLocks noGrp="1" noChangeArrowheads="1"/>
          </p:cNvSpPr>
          <p:nvPr>
            <p:ph type="body" idx="1"/>
          </p:nvPr>
        </p:nvSpPr>
        <p:spPr>
          <a:noFill/>
        </p:spPr>
        <p:txBody>
          <a:bodyPr/>
          <a:lstStyle/>
          <a:p>
            <a:pPr eaLnBrk="1" hangingPunct="1">
              <a:lnSpc>
                <a:spcPct val="80000"/>
              </a:lnSpc>
            </a:pPr>
            <a:r>
              <a:rPr lang="en-US" sz="2800" b="1" dirty="0" smtClean="0">
                <a:solidFill>
                  <a:schemeClr val="bg1"/>
                </a:solidFill>
              </a:rPr>
              <a:t>Sonography of Inguinal Region Hernias/</a:t>
            </a:r>
            <a:r>
              <a:rPr lang="en-US" sz="2800" dirty="0" smtClean="0">
                <a:solidFill>
                  <a:schemeClr val="bg1"/>
                </a:solidFill>
              </a:rPr>
              <a:t> D.A. Jamadar et al, Department of Radiology , University of Michigan Hospitals/Gastrointestinal Imaging-Pictorial Essay/AJR 2006;187:185-190</a:t>
            </a:r>
          </a:p>
          <a:p>
            <a:pPr eaLnBrk="1" hangingPunct="1">
              <a:lnSpc>
                <a:spcPct val="80000"/>
              </a:lnSpc>
            </a:pPr>
            <a:endParaRPr lang="en-US" sz="2800" dirty="0" smtClean="0"/>
          </a:p>
          <a:p>
            <a:pPr eaLnBrk="1" hangingPunct="1">
              <a:lnSpc>
                <a:spcPct val="80000"/>
              </a:lnSpc>
            </a:pPr>
            <a:r>
              <a:rPr lang="en-US" sz="2800" dirty="0" smtClean="0">
                <a:solidFill>
                  <a:schemeClr val="bg1"/>
                </a:solidFill>
              </a:rPr>
              <a:t>I would like to acknowledge Marnix van Holsbeeck M.D. for his contributions, mentoring and endless patience </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600" y="5547320"/>
            <a:ext cx="1219200" cy="1310680"/>
          </a:xfrm>
          <a:prstGeom prst="rect">
            <a:avLst/>
          </a:prstGeom>
        </p:spPr>
      </p:pic>
    </p:spTree>
    <p:extLst>
      <p:ext uri="{BB962C8B-B14F-4D97-AF65-F5344CB8AC3E}">
        <p14:creationId xmlns:p14="http://schemas.microsoft.com/office/powerpoint/2010/main" val="1800545259"/>
      </p:ext>
    </p:extLst>
  </p:cSld>
  <p:clrMapOvr>
    <a:masterClrMapping/>
  </p:clrMapOvr>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Hip effusion &amp; iliopsoas bursa</a:t>
            </a:r>
            <a:endParaRPr lang="en-US"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57200" y="1253277"/>
            <a:ext cx="8159286" cy="4525963"/>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5547320"/>
            <a:ext cx="1219200" cy="1310680"/>
          </a:xfrm>
          <a:prstGeom prst="rect">
            <a:avLst/>
          </a:prstGeom>
        </p:spPr>
      </p:pic>
    </p:spTree>
    <p:extLst>
      <p:ext uri="{BB962C8B-B14F-4D97-AF65-F5344CB8AC3E}">
        <p14:creationId xmlns:p14="http://schemas.microsoft.com/office/powerpoint/2010/main" val="154268524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Rectus Femoris</a:t>
            </a:r>
            <a:endParaRPr lang="en-US" dirty="0">
              <a:solidFill>
                <a:schemeClr val="bg1"/>
              </a:solidFill>
            </a:endParaRPr>
          </a:p>
        </p:txBody>
      </p:sp>
      <p:pic>
        <p:nvPicPr>
          <p:cNvPr id="6" name="Content Placeholder 5"/>
          <p:cNvPicPr>
            <a:picLocks noGrp="1" noChangeAspect="1"/>
          </p:cNvPicPr>
          <p:nvPr>
            <p:ph sz="half" idx="1"/>
          </p:nvPr>
        </p:nvPicPr>
        <p:blipFill rotWithShape="1">
          <a:blip r:embed="rId2">
            <a:extLst>
              <a:ext uri="{28A0092B-C50C-407E-A947-70E740481C1C}">
                <a14:useLocalDpi xmlns:a14="http://schemas.microsoft.com/office/drawing/2010/main" val="0"/>
              </a:ext>
            </a:extLst>
          </a:blip>
          <a:srcRect l="5660" t="16151" b="12186"/>
          <a:stretch/>
        </p:blipFill>
        <p:spPr>
          <a:xfrm>
            <a:off x="76200" y="2057400"/>
            <a:ext cx="4419600" cy="2971800"/>
          </a:xfrm>
        </p:spPr>
      </p:pic>
      <p:pic>
        <p:nvPicPr>
          <p:cNvPr id="5" name="Content Placeholder 4"/>
          <p:cNvPicPr>
            <a:picLocks noGrp="1" noChangeAspect="1"/>
          </p:cNvPicPr>
          <p:nvPr>
            <p:ph sz="half" idx="2"/>
          </p:nvPr>
        </p:nvPicPr>
        <p:blipFill rotWithShape="1">
          <a:blip r:embed="rId3" cstate="print">
            <a:extLst>
              <a:ext uri="{28A0092B-C50C-407E-A947-70E740481C1C}">
                <a14:useLocalDpi xmlns:a14="http://schemas.microsoft.com/office/drawing/2010/main" val="0"/>
              </a:ext>
            </a:extLst>
          </a:blip>
          <a:srcRect b="11556"/>
          <a:stretch/>
        </p:blipFill>
        <p:spPr>
          <a:xfrm>
            <a:off x="4495800" y="2057400"/>
            <a:ext cx="4191000" cy="2971800"/>
          </a:xfrm>
        </p:spPr>
      </p:pic>
      <p:sp>
        <p:nvSpPr>
          <p:cNvPr id="3" name="TextBox 2"/>
          <p:cNvSpPr txBox="1"/>
          <p:nvPr/>
        </p:nvSpPr>
        <p:spPr>
          <a:xfrm>
            <a:off x="1447800" y="5334000"/>
            <a:ext cx="5638800" cy="923330"/>
          </a:xfrm>
          <a:prstGeom prst="rect">
            <a:avLst/>
          </a:prstGeom>
          <a:noFill/>
        </p:spPr>
        <p:txBody>
          <a:bodyPr wrap="square" rtlCol="0">
            <a:spAutoFit/>
          </a:bodyPr>
          <a:lstStyle/>
          <a:p>
            <a:r>
              <a:rPr lang="en-US" dirty="0" smtClean="0">
                <a:solidFill>
                  <a:schemeClr val="bg1"/>
                </a:solidFill>
              </a:rPr>
              <a:t>Consists of two heads</a:t>
            </a:r>
          </a:p>
          <a:p>
            <a:r>
              <a:rPr lang="en-US" dirty="0" smtClean="0">
                <a:solidFill>
                  <a:schemeClr val="bg1"/>
                </a:solidFill>
              </a:rPr>
              <a:t>Straight tendon -origin is the anterior inferior iliac spine.</a:t>
            </a:r>
          </a:p>
          <a:p>
            <a:r>
              <a:rPr lang="en-US" dirty="0" smtClean="0">
                <a:solidFill>
                  <a:schemeClr val="bg1"/>
                </a:solidFill>
              </a:rPr>
              <a:t>Reflected tendon – origin supraacetabular groove of ilium </a:t>
            </a:r>
            <a:endParaRPr lang="en-US" dirty="0">
              <a:solidFill>
                <a:schemeClr val="bg1"/>
              </a:solidFill>
            </a:endParaRPr>
          </a:p>
        </p:txBody>
      </p:sp>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5547320"/>
            <a:ext cx="1219200" cy="1310680"/>
          </a:xfrm>
          <a:prstGeom prst="rect">
            <a:avLst/>
          </a:prstGeom>
        </p:spPr>
      </p:pic>
    </p:spTree>
    <p:extLst>
      <p:ext uri="{BB962C8B-B14F-4D97-AF65-F5344CB8AC3E}">
        <p14:creationId xmlns:p14="http://schemas.microsoft.com/office/powerpoint/2010/main" val="427504714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bg1"/>
                </a:solidFill>
              </a:rPr>
              <a:t>Rectus </a:t>
            </a:r>
            <a:r>
              <a:rPr lang="en-US" dirty="0">
                <a:solidFill>
                  <a:schemeClr val="bg1"/>
                </a:solidFill>
              </a:rPr>
              <a:t>F</a:t>
            </a:r>
            <a:r>
              <a:rPr lang="en-US" dirty="0" smtClean="0">
                <a:solidFill>
                  <a:schemeClr val="bg1"/>
                </a:solidFill>
              </a:rPr>
              <a:t>emoris tear</a:t>
            </a:r>
            <a:endParaRPr lang="en-US" dirty="0">
              <a:solidFill>
                <a:schemeClr val="bg1"/>
              </a:solidFill>
            </a:endParaRP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92357" y="1600200"/>
            <a:ext cx="8159286" cy="4525963"/>
          </a:xfr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6019800"/>
            <a:ext cx="914400" cy="838200"/>
          </a:xfrm>
          <a:prstGeom prst="rect">
            <a:avLst/>
          </a:prstGeom>
        </p:spPr>
      </p:pic>
    </p:spTree>
    <p:extLst>
      <p:ext uri="{BB962C8B-B14F-4D97-AF65-F5344CB8AC3E}">
        <p14:creationId xmlns:p14="http://schemas.microsoft.com/office/powerpoint/2010/main" val="288105121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850"/>
            <a:ext cx="8229600" cy="1143000"/>
          </a:xfrm>
        </p:spPr>
        <p:txBody>
          <a:bodyPr/>
          <a:lstStyle/>
          <a:p>
            <a:r>
              <a:rPr lang="en-US" dirty="0" smtClean="0">
                <a:solidFill>
                  <a:schemeClr val="bg1"/>
                </a:solidFill>
              </a:rPr>
              <a:t>ADDUCTORS</a:t>
            </a:r>
            <a:endParaRPr lang="en-US" dirty="0">
              <a:solidFill>
                <a:schemeClr val="bg1"/>
              </a:solidFill>
            </a:endParaRPr>
          </a:p>
        </p:txBody>
      </p:sp>
      <p:pic>
        <p:nvPicPr>
          <p:cNvPr id="4" name="Content Placeholder 3"/>
          <p:cNvPicPr>
            <a:picLocks noGrp="1" noChangeAspect="1"/>
          </p:cNvPicPr>
          <p:nvPr>
            <p:ph idx="1"/>
          </p:nvPr>
        </p:nvPicPr>
        <p:blipFill rotWithShape="1">
          <a:blip r:embed="rId2">
            <a:extLst>
              <a:ext uri="{28A0092B-C50C-407E-A947-70E740481C1C}">
                <a14:useLocalDpi xmlns:a14="http://schemas.microsoft.com/office/drawing/2010/main" val="0"/>
              </a:ext>
            </a:extLst>
          </a:blip>
          <a:srcRect l="13077" t="13469" r="10348" b="15819"/>
          <a:stretch/>
        </p:blipFill>
        <p:spPr>
          <a:xfrm>
            <a:off x="2895600" y="1600200"/>
            <a:ext cx="6172200" cy="4343400"/>
          </a:xfrm>
        </p:spPr>
      </p:pic>
      <p:sp>
        <p:nvSpPr>
          <p:cNvPr id="5" name="TextBox 4"/>
          <p:cNvSpPr txBox="1"/>
          <p:nvPr/>
        </p:nvSpPr>
        <p:spPr>
          <a:xfrm>
            <a:off x="152400" y="1828800"/>
            <a:ext cx="2711907" cy="3139321"/>
          </a:xfrm>
          <a:prstGeom prst="rect">
            <a:avLst/>
          </a:prstGeom>
          <a:noFill/>
        </p:spPr>
        <p:txBody>
          <a:bodyPr wrap="square" rtlCol="0">
            <a:spAutoFit/>
          </a:bodyPr>
          <a:lstStyle/>
          <a:p>
            <a:r>
              <a:rPr lang="en-US" dirty="0" smtClean="0">
                <a:solidFill>
                  <a:schemeClr val="bg1"/>
                </a:solidFill>
              </a:rPr>
              <a:t>Patient abducts and externally rotates thigh</a:t>
            </a:r>
          </a:p>
          <a:p>
            <a:endParaRPr lang="en-US" dirty="0" smtClean="0">
              <a:solidFill>
                <a:schemeClr val="bg1"/>
              </a:solidFill>
            </a:endParaRPr>
          </a:p>
          <a:p>
            <a:r>
              <a:rPr lang="en-US" dirty="0" smtClean="0">
                <a:solidFill>
                  <a:schemeClr val="bg1"/>
                </a:solidFill>
              </a:rPr>
              <a:t>Place transducer over bulk of adductors, three muscle layers are identified</a:t>
            </a:r>
          </a:p>
          <a:p>
            <a:endParaRPr lang="en-US" dirty="0" smtClean="0">
              <a:solidFill>
                <a:schemeClr val="bg1"/>
              </a:solidFill>
            </a:endParaRPr>
          </a:p>
          <a:p>
            <a:r>
              <a:rPr lang="en-US" dirty="0" smtClean="0">
                <a:solidFill>
                  <a:schemeClr val="bg1"/>
                </a:solidFill>
              </a:rPr>
              <a:t>Evaluate for tears/tendinosis</a:t>
            </a:r>
            <a:endParaRPr lang="en-US" dirty="0">
              <a:solidFill>
                <a:schemeClr val="bg1"/>
              </a:solidFill>
            </a:endParaRPr>
          </a:p>
          <a:p>
            <a:endParaRPr lang="en-US" dirty="0"/>
          </a:p>
          <a:p>
            <a:endParaRPr lang="en-US" dirty="0"/>
          </a:p>
        </p:txBody>
      </p:sp>
      <p:sp>
        <p:nvSpPr>
          <p:cNvPr id="6" name="TextBox 5"/>
          <p:cNvSpPr txBox="1"/>
          <p:nvPr/>
        </p:nvSpPr>
        <p:spPr>
          <a:xfrm>
            <a:off x="4343400" y="2730793"/>
            <a:ext cx="1202958" cy="646331"/>
          </a:xfrm>
          <a:prstGeom prst="rect">
            <a:avLst/>
          </a:prstGeom>
          <a:noFill/>
        </p:spPr>
        <p:txBody>
          <a:bodyPr wrap="none" rtlCol="0">
            <a:spAutoFit/>
          </a:bodyPr>
          <a:lstStyle/>
          <a:p>
            <a:r>
              <a:rPr lang="en-US" dirty="0" smtClean="0"/>
              <a:t>Symphysis </a:t>
            </a:r>
          </a:p>
          <a:p>
            <a:r>
              <a:rPr lang="en-US" dirty="0" smtClean="0"/>
              <a:t>pubis</a:t>
            </a:r>
            <a:endParaRPr lang="en-US" dirty="0"/>
          </a:p>
        </p:txBody>
      </p:sp>
      <p:sp>
        <p:nvSpPr>
          <p:cNvPr id="8" name="TextBox 7"/>
          <p:cNvSpPr txBox="1"/>
          <p:nvPr/>
        </p:nvSpPr>
        <p:spPr>
          <a:xfrm>
            <a:off x="7543137" y="1981200"/>
            <a:ext cx="846707" cy="369332"/>
          </a:xfrm>
          <a:prstGeom prst="rect">
            <a:avLst/>
          </a:prstGeom>
          <a:noFill/>
        </p:spPr>
        <p:txBody>
          <a:bodyPr wrap="none" rtlCol="0">
            <a:spAutoFit/>
          </a:bodyPr>
          <a:lstStyle/>
          <a:p>
            <a:r>
              <a:rPr lang="en-US" dirty="0" smtClean="0"/>
              <a:t>Longus</a:t>
            </a:r>
            <a:endParaRPr lang="en-US" dirty="0"/>
          </a:p>
        </p:txBody>
      </p:sp>
      <p:sp>
        <p:nvSpPr>
          <p:cNvPr id="9" name="TextBox 8"/>
          <p:cNvSpPr txBox="1"/>
          <p:nvPr/>
        </p:nvSpPr>
        <p:spPr>
          <a:xfrm>
            <a:off x="7848600" y="3266726"/>
            <a:ext cx="747962" cy="369332"/>
          </a:xfrm>
          <a:prstGeom prst="rect">
            <a:avLst/>
          </a:prstGeom>
          <a:noFill/>
        </p:spPr>
        <p:txBody>
          <a:bodyPr wrap="none" rtlCol="0">
            <a:spAutoFit/>
          </a:bodyPr>
          <a:lstStyle/>
          <a:p>
            <a:r>
              <a:rPr lang="en-US" dirty="0" smtClean="0"/>
              <a:t>Brevis</a:t>
            </a:r>
            <a:endParaRPr lang="en-US" dirty="0"/>
          </a:p>
        </p:txBody>
      </p:sp>
      <p:sp>
        <p:nvSpPr>
          <p:cNvPr id="10" name="TextBox 9"/>
          <p:cNvSpPr txBox="1"/>
          <p:nvPr/>
        </p:nvSpPr>
        <p:spPr>
          <a:xfrm>
            <a:off x="7229841" y="5177988"/>
            <a:ext cx="1985480" cy="369332"/>
          </a:xfrm>
          <a:prstGeom prst="rect">
            <a:avLst/>
          </a:prstGeom>
          <a:noFill/>
        </p:spPr>
        <p:txBody>
          <a:bodyPr wrap="none" rtlCol="0">
            <a:spAutoFit/>
          </a:bodyPr>
          <a:lstStyle/>
          <a:p>
            <a:r>
              <a:rPr lang="en-US" dirty="0" smtClean="0"/>
              <a:t>Obturator externus</a:t>
            </a:r>
            <a:endParaRPr lang="en-US" dirty="0"/>
          </a:p>
        </p:txBody>
      </p:sp>
      <p:pic>
        <p:nvPicPr>
          <p:cNvPr id="11" name="Picture 10"/>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8600" y="5547320"/>
            <a:ext cx="1219200" cy="1310680"/>
          </a:xfrm>
          <a:prstGeom prst="rect">
            <a:avLst/>
          </a:prstGeom>
        </p:spPr>
      </p:pic>
    </p:spTree>
    <p:extLst>
      <p:ext uri="{BB962C8B-B14F-4D97-AF65-F5344CB8AC3E}">
        <p14:creationId xmlns:p14="http://schemas.microsoft.com/office/powerpoint/2010/main" val="175884997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3909" y="381000"/>
            <a:ext cx="8229600" cy="1143000"/>
          </a:xfrm>
        </p:spPr>
        <p:txBody>
          <a:bodyPr/>
          <a:lstStyle/>
          <a:p>
            <a:r>
              <a:rPr lang="en-US" dirty="0" smtClean="0">
                <a:solidFill>
                  <a:schemeClr val="bg1"/>
                </a:solidFill>
              </a:rPr>
              <a:t>Adductors</a:t>
            </a:r>
            <a:endParaRPr lang="en-US" dirty="0">
              <a:solidFill>
                <a:schemeClr val="bg1"/>
              </a:solidFill>
            </a:endParaRPr>
          </a:p>
        </p:txBody>
      </p:sp>
      <p:pic>
        <p:nvPicPr>
          <p:cNvPr id="5" name="Content Placeholder 4"/>
          <p:cNvPicPr>
            <a:picLocks noGrp="1" noChangeAspect="1"/>
          </p:cNvPicPr>
          <p:nvPr>
            <p:ph sz="half" idx="1"/>
          </p:nvPr>
        </p:nvPicPr>
        <p:blipFill>
          <a:blip r:embed="rId2" cstate="print">
            <a:extLst>
              <a:ext uri="{28A0092B-C50C-407E-A947-70E740481C1C}">
                <a14:useLocalDpi xmlns:a14="http://schemas.microsoft.com/office/drawing/2010/main" val="0"/>
              </a:ext>
            </a:extLst>
          </a:blip>
          <a:stretch>
            <a:fillRect/>
          </a:stretch>
        </p:blipFill>
        <p:spPr>
          <a:xfrm>
            <a:off x="1" y="2057400"/>
            <a:ext cx="4648200" cy="3306763"/>
          </a:xfrm>
        </p:spPr>
      </p:pic>
      <p:pic>
        <p:nvPicPr>
          <p:cNvPr id="3" name="Content Placeholder 2"/>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4648200" y="2057400"/>
            <a:ext cx="4495800" cy="3352800"/>
          </a:xfrm>
        </p:spPr>
      </p:pic>
      <p:pic>
        <p:nvPicPr>
          <p:cNvPr id="8" name="Picture 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8600" y="5547320"/>
            <a:ext cx="1219200" cy="1310680"/>
          </a:xfrm>
          <a:prstGeom prst="rect">
            <a:avLst/>
          </a:prstGeom>
        </p:spPr>
      </p:pic>
      <p:sp>
        <p:nvSpPr>
          <p:cNvPr id="4" name="TextBox 3"/>
          <p:cNvSpPr txBox="1"/>
          <p:nvPr/>
        </p:nvSpPr>
        <p:spPr>
          <a:xfrm>
            <a:off x="838200" y="1524000"/>
            <a:ext cx="2428422" cy="369332"/>
          </a:xfrm>
          <a:prstGeom prst="rect">
            <a:avLst/>
          </a:prstGeom>
          <a:noFill/>
        </p:spPr>
        <p:txBody>
          <a:bodyPr wrap="none" rtlCol="0">
            <a:spAutoFit/>
          </a:bodyPr>
          <a:lstStyle/>
          <a:p>
            <a:r>
              <a:rPr lang="en-US" dirty="0" smtClean="0">
                <a:solidFill>
                  <a:schemeClr val="bg1"/>
                </a:solidFill>
              </a:rPr>
              <a:t>Tear measure retraction</a:t>
            </a:r>
            <a:endParaRPr lang="en-US" dirty="0">
              <a:solidFill>
                <a:schemeClr val="bg1"/>
              </a:solidFill>
            </a:endParaRPr>
          </a:p>
        </p:txBody>
      </p:sp>
      <p:sp>
        <p:nvSpPr>
          <p:cNvPr id="6" name="TextBox 5"/>
          <p:cNvSpPr txBox="1"/>
          <p:nvPr/>
        </p:nvSpPr>
        <p:spPr>
          <a:xfrm>
            <a:off x="5486400" y="1421368"/>
            <a:ext cx="2126672" cy="369332"/>
          </a:xfrm>
          <a:prstGeom prst="rect">
            <a:avLst/>
          </a:prstGeom>
          <a:noFill/>
        </p:spPr>
        <p:txBody>
          <a:bodyPr wrap="none" rtlCol="0">
            <a:spAutoFit/>
          </a:bodyPr>
          <a:lstStyle/>
          <a:p>
            <a:r>
              <a:rPr lang="en-US" dirty="0" smtClean="0">
                <a:solidFill>
                  <a:schemeClr val="bg1"/>
                </a:solidFill>
              </a:rPr>
              <a:t>Tear with hematoma</a:t>
            </a:r>
            <a:endParaRPr lang="en-US" dirty="0">
              <a:solidFill>
                <a:schemeClr val="bg1"/>
              </a:solidFill>
            </a:endParaRPr>
          </a:p>
        </p:txBody>
      </p:sp>
    </p:spTree>
    <p:extLst>
      <p:ext uri="{BB962C8B-B14F-4D97-AF65-F5344CB8AC3E}">
        <p14:creationId xmlns:p14="http://schemas.microsoft.com/office/powerpoint/2010/main" val="3059549949"/>
      </p:ext>
    </p:extLst>
  </p:cSld>
  <p:clrMapOvr>
    <a:masterClrMapping/>
  </p:clrMapOvr>
</p:sld>
</file>

<file path=ppt/theme/theme1.xml><?xml version="1.0" encoding="utf-8"?>
<a:theme xmlns:a="http://schemas.openxmlformats.org/drawingml/2006/main" name="ankle protocol mtmi">
  <a:themeElements>
    <a:clrScheme name="Hardcover">
      <a:dk1>
        <a:sysClr val="windowText" lastClr="000000"/>
      </a:dk1>
      <a:lt1>
        <a:sysClr val="window" lastClr="FFFFFF"/>
      </a:lt1>
      <a:dk2>
        <a:srgbClr val="895D1D"/>
      </a:dk2>
      <a:lt2>
        <a:srgbClr val="ECE9C6"/>
      </a:lt2>
      <a:accent1>
        <a:srgbClr val="873624"/>
      </a:accent1>
      <a:accent2>
        <a:srgbClr val="D6862D"/>
      </a:accent2>
      <a:accent3>
        <a:srgbClr val="D0BE40"/>
      </a:accent3>
      <a:accent4>
        <a:srgbClr val="877F6C"/>
      </a:accent4>
      <a:accent5>
        <a:srgbClr val="972109"/>
      </a:accent5>
      <a:accent6>
        <a:srgbClr val="AEB795"/>
      </a:accent6>
      <a:hlink>
        <a:srgbClr val="CC9900"/>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ankle protocol mtmi</Template>
  <TotalTime>14690</TotalTime>
  <Words>876</Words>
  <Application>Microsoft Office PowerPoint</Application>
  <PresentationFormat>On-screen Show (4:3)</PresentationFormat>
  <Paragraphs>195</Paragraphs>
  <Slides>44</Slides>
  <Notes>1</Notes>
  <HiddenSlides>0</HiddenSlides>
  <MMClips>18</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44</vt:i4>
      </vt:variant>
    </vt:vector>
  </HeadingPairs>
  <TitlesOfParts>
    <vt:vector size="48" baseType="lpstr">
      <vt:lpstr>Arial</vt:lpstr>
      <vt:lpstr>Calibri</vt:lpstr>
      <vt:lpstr>Wingdings</vt:lpstr>
      <vt:lpstr>ankle protocol mtmi</vt:lpstr>
      <vt:lpstr>Hernia and Hip Protocol Kathy Quenneville B.S., RMSKS, RDMS RT(R) </vt:lpstr>
      <vt:lpstr>HIP QUADRANTS</vt:lpstr>
      <vt:lpstr>Anterior hip -lax</vt:lpstr>
      <vt:lpstr>Anterior hip - sax</vt:lpstr>
      <vt:lpstr>Hip effusion &amp; iliopsoas bursa</vt:lpstr>
      <vt:lpstr>Rectus Femoris</vt:lpstr>
      <vt:lpstr>Rectus Femoris tear</vt:lpstr>
      <vt:lpstr>ADDUCTORS</vt:lpstr>
      <vt:lpstr>Adductors</vt:lpstr>
      <vt:lpstr>Gluteus tendons</vt:lpstr>
      <vt:lpstr>Gluteus minimus</vt:lpstr>
      <vt:lpstr>Gluteus medius</vt:lpstr>
      <vt:lpstr>Hamstrings Three posterior thigh muscles between the hip and knee. From medial to lateral - semimembranosus, semitendinosus and biceps femoris. Patient lies prone. Hamstrings originate from the ischial tuberosity of the pelvis</vt:lpstr>
      <vt:lpstr>Hamstring</vt:lpstr>
      <vt:lpstr>Ischiofemoral space  Narrowing between lesser trochanter and ischial tuberosity </vt:lpstr>
      <vt:lpstr>Quadratus femoris Dynamic imaging flex knee to 90 and internally and externally rotate</vt:lpstr>
      <vt:lpstr>Sciatic nerve  Mixed nerve that  has both motor and sensory fibers. Largest nerve in the body that travels from the level of lumbar spine and bifurcates just proximal to posterior knee into two main branches, the tibial nerve and the  common peroneal nerve. </vt:lpstr>
      <vt:lpstr>Evaluate</vt:lpstr>
      <vt:lpstr>History</vt:lpstr>
      <vt:lpstr>Recommended annotations</vt:lpstr>
      <vt:lpstr>Scanning tips</vt:lpstr>
      <vt:lpstr>Spigelian Hernia</vt:lpstr>
      <vt:lpstr>Spigelian</vt:lpstr>
      <vt:lpstr>Spigelian </vt:lpstr>
      <vt:lpstr>Spigelian</vt:lpstr>
      <vt:lpstr>Inguinal anatomy</vt:lpstr>
      <vt:lpstr>Hesselbach’s triangle </vt:lpstr>
      <vt:lpstr>Direct inguinal hernia</vt:lpstr>
      <vt:lpstr>Inguinal </vt:lpstr>
      <vt:lpstr>Direct hernia lax </vt:lpstr>
      <vt:lpstr>Indirect inguinal hernia</vt:lpstr>
      <vt:lpstr>Indirect hernia lax</vt:lpstr>
      <vt:lpstr> Pantaloon hernia Simultaneous direct and indirect inguinal hernia on the same side  </vt:lpstr>
      <vt:lpstr>Pantaloon - direct reduces indirect</vt:lpstr>
      <vt:lpstr>Femoral hernia evaluation Move transducer inferior from IEA  to common femoral vessels. Pivot medial aspect of td inferior to pubic tubercle Ensure that pectineus and superior pubic ramus is visualized Femoral vein will dilate with valsalva If positive for hernia image in LAX also Characteristically hernia occurs medial to femoral vein</vt:lpstr>
      <vt:lpstr>Femoral Hernia</vt:lpstr>
      <vt:lpstr>Femoral boundaries</vt:lpstr>
      <vt:lpstr>Femoral hernia</vt:lpstr>
      <vt:lpstr>Femoral hernia lax</vt:lpstr>
      <vt:lpstr>Superficial/external ring - 1cm superolateral to pubic tubercle</vt:lpstr>
      <vt:lpstr>Valsalva -strength does matter</vt:lpstr>
      <vt:lpstr>Control the Valsalva</vt:lpstr>
      <vt:lpstr>Pitfalls</vt:lpstr>
      <vt:lpstr>References</vt:lpstr>
    </vt:vector>
  </TitlesOfParts>
  <Company>Hewlett-Packard</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Hernia Protocol Henry Ford West Bloomfield Hospital Kathy Quenneville B.S., RDMS RT(R)</dc:title>
  <dc:creator>Kathy</dc:creator>
  <cp:lastModifiedBy>Kathy Quenneville</cp:lastModifiedBy>
  <cp:revision>223</cp:revision>
  <dcterms:created xsi:type="dcterms:W3CDTF">2012-10-08T02:41:52Z</dcterms:created>
  <dcterms:modified xsi:type="dcterms:W3CDTF">2025-04-30T01:38:09Z</dcterms:modified>
</cp:coreProperties>
</file>